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8"/>
  </p:notesMasterIdLst>
  <p:handoutMasterIdLst>
    <p:handoutMasterId r:id="rId19"/>
  </p:handoutMasterIdLst>
  <p:sldIdLst>
    <p:sldId id="300" r:id="rId2"/>
    <p:sldId id="306" r:id="rId3"/>
    <p:sldId id="313" r:id="rId4"/>
    <p:sldId id="307" r:id="rId5"/>
    <p:sldId id="293" r:id="rId6"/>
    <p:sldId id="309" r:id="rId7"/>
    <p:sldId id="295" r:id="rId8"/>
    <p:sldId id="304" r:id="rId9"/>
    <p:sldId id="311" r:id="rId10"/>
    <p:sldId id="310" r:id="rId11"/>
    <p:sldId id="260" r:id="rId12"/>
    <p:sldId id="316" r:id="rId13"/>
    <p:sldId id="308" r:id="rId14"/>
    <p:sldId id="302" r:id="rId15"/>
    <p:sldId id="315" r:id="rId16"/>
    <p:sldId id="298" r:id="rId17"/>
  </p:sldIdLst>
  <p:sldSz cx="9144000" cy="5143500" type="screen16x9"/>
  <p:notesSz cx="7315200" cy="9601200"/>
  <p:embeddedFontLst>
    <p:embeddedFont>
      <p:font typeface="Calibri" panose="020F0502020204030204" pitchFamily="34" charset="0"/>
      <p:regular r:id="rId20"/>
      <p:bold r:id="rId21"/>
      <p:italic r:id="rId22"/>
      <p:boldItalic r:id="rId23"/>
    </p:embeddedFont>
    <p:embeddedFont>
      <p:font typeface="Cambria Math" panose="02040503050406030204" pitchFamily="18" charset="0"/>
      <p:regular r:id="rId24"/>
    </p:embeddedFont>
    <p:embeddedFont>
      <p:font typeface="Lato" panose="020F0502020204030203" pitchFamily="34" charset="0"/>
      <p:regular r:id="rId25"/>
      <p:bold r:id="rId26"/>
      <p:italic r:id="rId27"/>
      <p:boldItalic r:id="rId28"/>
    </p:embeddedFont>
    <p:embeddedFont>
      <p:font typeface="Myriad Web Pro" panose="020B0604020202020204" charset="0"/>
      <p:regular r:id="rId29"/>
      <p:bold r:id="rId30"/>
      <p:italic r:id="rId3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94F40"/>
    <a:srgbClr val="B9B9B9"/>
    <a:srgbClr val="26BCD7"/>
    <a:srgbClr val="8B0E04"/>
    <a:srgbClr val="008BB0"/>
    <a:srgbClr val="695E4A"/>
    <a:srgbClr val="006858"/>
    <a:srgbClr val="0088B7"/>
    <a:srgbClr val="B45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87" autoAdjust="0"/>
    <p:restoredTop sz="94061" autoAdjust="0"/>
  </p:normalViewPr>
  <p:slideViewPr>
    <p:cSldViewPr snapToGrid="0">
      <p:cViewPr varScale="1">
        <p:scale>
          <a:sx n="92" d="100"/>
          <a:sy n="92" d="100"/>
        </p:scale>
        <p:origin x="852"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la Zervaki" userId="77a3bebd5748e0c7" providerId="LiveId" clId="{28EF12E4-4C82-4520-8FF7-E26BF28107B4}"/>
    <pc:docChg chg="delSld">
      <pc:chgData name="Soula Zervaki" userId="77a3bebd5748e0c7" providerId="LiveId" clId="{28EF12E4-4C82-4520-8FF7-E26BF28107B4}" dt="2022-02-15T14:28:35.952" v="0" actId="47"/>
      <pc:docMkLst>
        <pc:docMk/>
      </pc:docMkLst>
      <pc:sldChg chg="del">
        <pc:chgData name="Soula Zervaki" userId="77a3bebd5748e0c7" providerId="LiveId" clId="{28EF12E4-4C82-4520-8FF7-E26BF28107B4}" dt="2022-02-15T14:28:35.952" v="0" actId="47"/>
        <pc:sldMkLst>
          <pc:docMk/>
          <pc:sldMk cId="1256732406" sldId="3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2/15/2022</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2/15/2022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Orthodoxia Zervaki and here, I’m going to present to you the “Design and Characterization of a Triple-tube, Laminar-Flow Condensation Nano Spot Collector” and its application to microscopy and spectroscopic analysis of aerosols. But before that let me tell you some information about me. I am a graduate student at the University of Cincinnati. Additionally, I am conducting my research in the National Institute for Occupational Safety and Health of CDC, at Cincinnati.</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713872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nano-spot collector can be coupled with several analysis techniques, such as Raman spectroscopy that was implemented in this study.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490928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Raman spectroscopy was also used for plotting calibration curves of Raman Intensity in function with particulate mass collected on an SEM stub, using silica as aerosol of interest. Two calibration curves were extracted for two different initiator temperatures. The slopes of the linear curves are an indicator of the collection’s method sensitivity. At initiator temperature of 45 degrees of Celsius, the collector’s sensitivity is approximately 1.7 times higher than at 40 degrees of Celsius.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263061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Raman spectroscopy was also used for plotting calibration curves of Raman Intensity in function with particulate mass collected on an SEM stub, using silica as aerosol of interest. Two calibration curves were extracted for two different initiator temperatures. The slopes of the linear curves are an indicator of the collection’s method sensitivity. At initiator temperature of 45 degrees of Celsius, the collector’s sensitivity is approximately 1.7 times higher than at 40 degrees of Celsius.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962791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363636"/>
                </a:solidFill>
                <a:effectLst/>
                <a:latin typeface="Lato" panose="020B0604020202020204" pitchFamily="34" charset="0"/>
              </a:rPr>
              <a:t>That concludes my presentation. However, I’d like to quickly summarize the main points of this research. First, we can attain complete particle collection down to sizes of a few nanometers. Additionally, excellent collection efficiency can be achieved in aerosol concentrations up to 500,000 pcs per </a:t>
            </a:r>
            <a:r>
              <a:rPr lang="en-US" b="0" i="0" dirty="0" err="1">
                <a:solidFill>
                  <a:srgbClr val="363636"/>
                </a:solidFill>
                <a:effectLst/>
                <a:latin typeface="Lato" panose="020B0604020202020204" pitchFamily="34" charset="0"/>
              </a:rPr>
              <a:t>ccm</a:t>
            </a:r>
            <a:r>
              <a:rPr lang="en-US" b="0" i="0" dirty="0">
                <a:solidFill>
                  <a:srgbClr val="363636"/>
                </a:solidFill>
                <a:effectLst/>
                <a:latin typeface="Lato" panose="020B0604020202020204" pitchFamily="34" charset="0"/>
              </a:rPr>
              <a:t>. Also, a tight deposition area was formed, with an approximately 0.7 mm diameter, for all particle sizes. Moreover, the Nano-spot collector was effectively coupled with Raman spectroscopy, and Raman was also used to verify the deposition area uniformity. Finally, improvements to tighten the deposition area for even more uniform deposits are planned for the future.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3765073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363636"/>
                </a:solidFill>
                <a:effectLst/>
                <a:latin typeface="Lato" panose="020B0604020202020204" pitchFamily="34" charset="0"/>
              </a:rPr>
              <a:t>That concludes my presentation. However, I’d like to quickly summarize the main points of this research. First, we can attain complete particle collection down to sizes of a few nanometers. Additionally, excellent collection efficiency can be achieved in aerosol concentrations up to 500,000 pcs per </a:t>
            </a:r>
            <a:r>
              <a:rPr lang="en-US" b="0" i="0" dirty="0" err="1">
                <a:solidFill>
                  <a:srgbClr val="363636"/>
                </a:solidFill>
                <a:effectLst/>
                <a:latin typeface="Lato" panose="020B0604020202020204" pitchFamily="34" charset="0"/>
              </a:rPr>
              <a:t>ccm</a:t>
            </a:r>
            <a:r>
              <a:rPr lang="en-US" b="0" i="0" dirty="0">
                <a:solidFill>
                  <a:srgbClr val="363636"/>
                </a:solidFill>
                <a:effectLst/>
                <a:latin typeface="Lato" panose="020B0604020202020204" pitchFamily="34" charset="0"/>
              </a:rPr>
              <a:t>. Also, a tight deposition area was formed, with an approximately 0.7 mm diameter, for all particle sizes. Moreover, the Nano-spot collector was effectively coupled with Raman spectroscopy, and Raman was also used to verify the deposition area uniformity. Finally, improvements to tighten the deposition area for even more uniform deposits are planned for the future.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398257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you can see my contact information in case you want to contact me for questions regarding the presentation or the Nano-Spot collector. Thank you for watching my presentation.</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 me start with the objective of the presented research. Here, I am going to describe performance evaluation of a prototype aerosol Nano-Spot Collector, built from the  Aerosol Devices Inc., designed for direct electron or optical microscopy, and laser spectroscopic analysis of nanoparticles and aerosols. The nano-spot collector implements the popular, water-based, condensation technology. </a:t>
            </a:r>
          </a:p>
          <a:p>
            <a:r>
              <a:rPr lang="en-US" dirty="0"/>
              <a:t>The moderated three-stage growth tube consist of 3 temperature regions for controlling the vapor profile. The droplet growth in the nano-spot collector occurs at temperatures close to ambient, that renders this instrument suitable for collection of not only a variety of chemical constituents but for microorganism collection too.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70202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moderated three-stage growth tube consist of 3 temperature regions for controlling the vapor profile. </a:t>
            </a:r>
            <a:r>
              <a:rPr lang="en-US" dirty="0">
                <a:latin typeface="+mn-lt"/>
              </a:rPr>
              <a:t>Stage 2:  Saturated aerosol stream flows </a:t>
            </a:r>
            <a:r>
              <a:rPr lang="en-US" sz="1200" dirty="0">
                <a:effectLst/>
                <a:latin typeface="Times New Roman" panose="02020603050405020304" pitchFamily="18" charset="0"/>
                <a:ea typeface="Calibri" panose="020F0502020204030204" pitchFamily="34" charset="0"/>
              </a:rPr>
              <a:t>through a heated stage; supersaturation is generated, where the water vapor diffusion rate is higher than the heat dissipation rate; thus, water vapor is condensed on the particles, and droplet growth occurs</a:t>
            </a:r>
            <a:r>
              <a:rPr lang="en-US" sz="1200" dirty="0">
                <a:effectLst/>
                <a:latin typeface="+mn-lt"/>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During the last stage, lower temperature is employed with the scope of reducing the flow’s dew point and vapor content, for hindering subsequent vapor condensation on surfaces, while droplet growth progresses. </a:t>
            </a:r>
            <a:endParaRPr lang="en-US" dirty="0"/>
          </a:p>
          <a:p>
            <a:r>
              <a:rPr lang="en-US" dirty="0"/>
              <a:t>The droplet growth in the nano-spot collector occurs at temperatures close to ambient, that renders this instrument suitable for collection of not only a variety of chemical constituents but for microorganism collection too.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7573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is the Nano-spot collector different from other Condensational growth collectors?</a:t>
            </a:r>
          </a:p>
          <a:p>
            <a:r>
              <a:rPr lang="en-US" dirty="0"/>
              <a:t>First and foremost, three growth tubes are used, instead of one, for minimizing the instrument’s height and maximizing its flowrate. The dimensions of the collector are 10 by 11 by 11.5 inches, and its weight does not exceed the 9 pounds. Additionally, the water-encapsulated particles impact onto the warmed surface of an SEM stub or a TEM grid, where the water evaporates and leaves a dry spot of particles, smaller than 1 mm.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81702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characterization of the nano spot collector started by measuring the collection efficiency in function with the particle diameter, for 2 different initiator temperatures, 40 and 45 degrees of Celsius. Sodium chloride and silica were used as aerosols of interest. Humidified silica particles were collected down to 9 nm. Collection efficiency of silica powder was complete down to 50 nm but starts decreasing at 25 nm.</a:t>
            </a:r>
          </a:p>
          <a:p>
            <a:r>
              <a:rPr lang="en-US" dirty="0"/>
              <a:t>More than 95 percent of sodium chloride was collected for sizes down to 10 nm, at a higher initiator temperature, while at a lower initiator temperature, the collection cut point size is at 9.5 nm.</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427910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concentration effect on the nano-spot collector was tested. Here, the collection efficiency of sodium chloride particles with a diameter of 100 nm, is plotted against the particle’s number concentration. Three different initiator/moderator temperature sets were examined. The poorest performance was observed at the lowest initiator temperature, as expected. A significant improvement is observed at a higher initiator temperature, as the vapor content in the growth tube increases. Higher moderator temperature did not show any significant improvement of the collection efficiency at greater concentrations.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52220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deposition diameter of PSL spheres with four different diameters, was calculated. Nano and micro spheres of 20, 100, 700 and 1900 nm PSL particles were used. The initiator temperature was set at 40 degrees of Celsius.</a:t>
            </a:r>
          </a:p>
          <a:p>
            <a:r>
              <a:rPr lang="en-US" dirty="0"/>
              <a:t>By implementing ImageJ, a software for particle counting, the diameter of the deposition area formed was calculated, and was found to be among 0.6 to 0.8 mm for all PSL sizes.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89203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nano-spot collector can be coupled with several analysis techniques, such as Raman spectroscopy that was implemented in this study.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4010987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nano-spot collector can be coupled with several analysis techniques, such as Raman spectroscopy that was implemented in this study.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585511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IOSH">
    <p:bg>
      <p:bgPr>
        <a:solidFill>
          <a:schemeClr val="bg2"/>
        </a:solidFill>
        <a:effectLst/>
      </p:bgPr>
    </p:bg>
    <p:spTree>
      <p:nvGrpSpPr>
        <p:cNvPr id="1" name=""/>
        <p:cNvGrpSpPr/>
        <p:nvPr/>
      </p:nvGrpSpPr>
      <p:grpSpPr>
        <a:xfrm>
          <a:off x="0" y="0"/>
          <a:ext cx="0" cy="0"/>
          <a:chOff x="0" y="0"/>
          <a:chExt cx="0" cy="0"/>
        </a:xfrm>
      </p:grpSpPr>
      <p:pic>
        <p:nvPicPr>
          <p:cNvPr id="5" name="Picture 4"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9746"/>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695E4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695E4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10537574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695E4A"/>
                </a:solidFill>
                <a:effectLst/>
                <a:latin typeface="Calibri" pitchFamily="34" charset="0"/>
              </a:defRPr>
            </a:lvl1pPr>
          </a:lstStyle>
          <a:p>
            <a:r>
              <a:rPr lang="en-US" dirty="0"/>
              <a:t>Bottom band: NIOSH</a:t>
            </a:r>
          </a:p>
        </p:txBody>
      </p:sp>
      <p:sp>
        <p:nvSpPr>
          <p:cNvPr id="6" name="TextBox 5"/>
          <p:cNvSpPr txBox="1"/>
          <p:nvPr userDrawn="1"/>
        </p:nvSpPr>
        <p:spPr>
          <a:xfrm>
            <a:off x="714777" y="1313645"/>
            <a:ext cx="6342846"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pPr marL="742950" lvl="1" indent="-285750">
              <a:buClr>
                <a:schemeClr val="accent3"/>
              </a:buClr>
              <a:buFont typeface="Arial" panose="020B0604020202020204" pitchFamily="34" charset="0"/>
              <a:buChar char="•"/>
            </a:pPr>
            <a:endParaRPr lang="en-US" dirty="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457200" y="1158875"/>
            <a:ext cx="8229600" cy="3341688"/>
          </a:xfrm>
        </p:spPr>
        <p:txBody>
          <a:bodyPr/>
          <a:lstStyle>
            <a:lvl1pPr marL="342900" indent="-342900">
              <a:buClr>
                <a:srgbClr val="695E4A"/>
              </a:buClr>
              <a:buFont typeface="Wingdings" panose="05000000000000000000" pitchFamily="2" charset="2"/>
              <a:buChar char="§"/>
              <a:defRPr sz="2000">
                <a:solidFill>
                  <a:schemeClr val="accent4">
                    <a:lumMod val="75000"/>
                  </a:schemeClr>
                </a:solidFill>
              </a:defRPr>
            </a:lvl1pPr>
            <a:lvl2pPr>
              <a:buClr>
                <a:schemeClr val="accent3"/>
              </a:buClr>
              <a:defRPr sz="2000">
                <a:solidFill>
                  <a:schemeClr val="accent4">
                    <a:lumMod val="75000"/>
                  </a:schemeClr>
                </a:solidFill>
              </a:defRPr>
            </a:lvl2pPr>
            <a:lvl3pPr>
              <a:buClr>
                <a:srgbClr val="00B0F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220308483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594F40"/>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45036"/>
            <a:ext cx="9144000" cy="894276"/>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18643"/>
            <a:ext cx="9144000" cy="709129"/>
          </a:xfrm>
          <a:prstGeom prst="rect">
            <a:avLst/>
          </a:prstGeom>
          <a:solidFill>
            <a:srgbClr val="17468F"/>
          </a:solidFill>
          <a:ln>
            <a:noFill/>
          </a:ln>
        </p:spPr>
        <p:txBody>
          <a:bodyPr vert="horz" wrap="square" lIns="45720" tIns="22860" rIns="45720" bIns="22860" numCol="1" anchor="t" anchorCtr="0" compatLnSpc="1">
            <a:prstTxWarp prst="textNoShape">
              <a:avLst/>
            </a:prstTxWarp>
          </a:bodyPr>
          <a:lstStyle/>
          <a:p>
            <a:endParaRPr lang="en-US" sz="125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8870"/>
            <a:ext cx="9159852" cy="142757"/>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342900" y="717555"/>
            <a:ext cx="8129618" cy="856303"/>
          </a:xfrm>
          <a:prstGeom prst="rect">
            <a:avLst/>
          </a:prstGeom>
        </p:spPr>
        <p:txBody>
          <a:bodyPr/>
          <a:lstStyle>
            <a:lvl1pPr algn="l">
              <a:lnSpc>
                <a:spcPts val="2250"/>
              </a:lnSpc>
              <a:defRPr sz="2100" b="1" baseline="0">
                <a:solidFill>
                  <a:srgbClr val="5E9732"/>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342900" y="2053731"/>
            <a:ext cx="6323030" cy="709129"/>
          </a:xfrm>
          <a:prstGeom prst="rect">
            <a:avLst/>
          </a:prstGeom>
        </p:spPr>
        <p:txBody>
          <a:bodyPr/>
          <a:lstStyle>
            <a:lvl1pPr marL="0" indent="0" algn="l">
              <a:buNone/>
              <a:defRPr sz="1500" b="1" baseline="0">
                <a:solidFill>
                  <a:srgbClr val="532E63"/>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342900" y="142945"/>
            <a:ext cx="6819211" cy="369332"/>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p:txBody>
      </p:sp>
      <p:pic>
        <p:nvPicPr>
          <p:cNvPr id="18" name="Picture 17" descr="Logos of the U.S. Department of Health and Human Services and Centers for Disease Control and Prevention and National Institute for Occupational Safety and Health" title="LOGOS">
            <a:extLst>
              <a:ext uri="{FF2B5EF4-FFF2-40B4-BE49-F238E27FC236}">
                <a16:creationId xmlns:a16="http://schemas.microsoft.com/office/drawing/2014/main" id="{4DCC1C03-2BA9-406B-B22F-27A105222C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47682"/>
          <a:stretch/>
        </p:blipFill>
        <p:spPr>
          <a:xfrm>
            <a:off x="7281224" y="79499"/>
            <a:ext cx="1755821" cy="638056"/>
          </a:xfrm>
          <a:prstGeom prst="rect">
            <a:avLst/>
          </a:prstGeom>
        </p:spPr>
      </p:pic>
    </p:spTree>
    <p:extLst>
      <p:ext uri="{BB962C8B-B14F-4D97-AF65-F5344CB8AC3E}">
        <p14:creationId xmlns:p14="http://schemas.microsoft.com/office/powerpoint/2010/main" val="16321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590843"/>
            <a:ext cx="8254603" cy="3397347"/>
          </a:xfrm>
        </p:spPr>
        <p:txBody>
          <a:bodyPr/>
          <a:lstStyle>
            <a:lvl1pPr>
              <a:spcAft>
                <a:spcPts val="900"/>
              </a:spcAft>
              <a:buNone/>
              <a:defRPr sz="2700" b="1">
                <a:solidFill>
                  <a:srgbClr val="532E63"/>
                </a:solidFill>
              </a:defRPr>
            </a:lvl1pPr>
            <a:lvl2pPr marL="217885" indent="-217885">
              <a:spcBef>
                <a:spcPts val="450"/>
              </a:spcBef>
              <a:spcAft>
                <a:spcPts val="450"/>
              </a:spcAft>
              <a:buClr>
                <a:srgbClr val="5E9732"/>
              </a:buClr>
              <a:buFont typeface="Wingdings" panose="05000000000000000000" pitchFamily="2" charset="2"/>
              <a:buChar char="§"/>
              <a:defRPr sz="2100"/>
            </a:lvl2pPr>
            <a:lvl3pPr marL="467916" indent="-250031">
              <a:spcBef>
                <a:spcPts val="450"/>
              </a:spcBef>
              <a:spcAft>
                <a:spcPts val="450"/>
              </a:spcAft>
              <a:buClr>
                <a:srgbClr val="008641"/>
              </a:buClr>
              <a:defRPr sz="1800"/>
            </a:lvl3pPr>
            <a:lvl4pPr marL="685800" indent="-173831">
              <a:spcBef>
                <a:spcPts val="450"/>
              </a:spcBef>
              <a:spcAft>
                <a:spcPts val="45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 </a:t>
            </a:r>
          </a:p>
        </p:txBody>
      </p:sp>
      <p:pic>
        <p:nvPicPr>
          <p:cNvPr id="3" name="Picture 2">
            <a:extLst>
              <a:ext uri="{FF2B5EF4-FFF2-40B4-BE49-F238E27FC236}">
                <a16:creationId xmlns:a16="http://schemas.microsoft.com/office/drawing/2014/main" id="{7E2CC34D-94CB-4474-9E1B-07256DAC8C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26343"/>
            <a:ext cx="9144000" cy="117699"/>
          </a:xfrm>
          <a:prstGeom prst="rect">
            <a:avLst/>
          </a:prstGeom>
        </p:spPr>
      </p:pic>
    </p:spTree>
    <p:extLst>
      <p:ext uri="{BB962C8B-B14F-4D97-AF65-F5344CB8AC3E}">
        <p14:creationId xmlns:p14="http://schemas.microsoft.com/office/powerpoint/2010/main" val="135165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629841" y="273844"/>
            <a:ext cx="7886700" cy="994172"/>
          </a:xfrm>
        </p:spPr>
        <p:txBody>
          <a:bodyPr>
            <a:normAutofit/>
          </a:bodyPr>
          <a:lstStyle>
            <a:lvl1pPr>
              <a:defRPr sz="2700" b="1">
                <a:solidFill>
                  <a:srgbClr val="532E63"/>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629842" y="1371601"/>
            <a:ext cx="3868340" cy="3270647"/>
          </a:xfrm>
        </p:spPr>
        <p:txBody>
          <a:bodyPr/>
          <a:lstStyle>
            <a:lvl1pPr>
              <a:defRPr sz="1800" b="1">
                <a:solidFill>
                  <a:srgbClr val="5E973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4629150" y="1371601"/>
            <a:ext cx="3887391" cy="3270647"/>
          </a:xfrm>
        </p:spPr>
        <p:txBody>
          <a:bodyPr/>
          <a:lstStyle>
            <a:lvl1pPr>
              <a:defRPr sz="1800" b="1">
                <a:solidFill>
                  <a:srgbClr val="5E973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758D7F7-50FC-4389-A9A3-789315B38B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24102"/>
            <a:ext cx="9144000" cy="117699"/>
          </a:xfrm>
          <a:prstGeom prst="rect">
            <a:avLst/>
          </a:prstGeom>
        </p:spPr>
      </p:pic>
    </p:spTree>
    <p:extLst>
      <p:ext uri="{BB962C8B-B14F-4D97-AF65-F5344CB8AC3E}">
        <p14:creationId xmlns:p14="http://schemas.microsoft.com/office/powerpoint/2010/main" val="387275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52" r:id="rId3"/>
    <p:sldLayoutId id="2147483823" r:id="rId4"/>
    <p:sldLayoutId id="2147483849" r:id="rId5"/>
    <p:sldLayoutId id="2147483863" r:id="rId6"/>
    <p:sldLayoutId id="2147483864" r:id="rId7"/>
    <p:sldLayoutId id="2147483865" r:id="rId8"/>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s.zervaki@gmail.com"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mailto:nvr7@cdc.gov" TargetMode="External"/><Relationship Id="rId4" Type="http://schemas.openxmlformats.org/officeDocument/2006/relationships/hyperlink" Target="mailto:zervakoa@mail.u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7.png"/><Relationship Id="rId7"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0" y="948511"/>
            <a:ext cx="9144000" cy="856303"/>
          </a:xfrm>
        </p:spPr>
        <p:txBody>
          <a:bodyPr>
            <a:normAutofit/>
          </a:bodyPr>
          <a:lstStyle/>
          <a:p>
            <a:pPr algn="ctr"/>
            <a:r>
              <a:rPr lang="en-US" dirty="0">
                <a:solidFill>
                  <a:schemeClr val="accent3">
                    <a:lumMod val="75000"/>
                  </a:schemeClr>
                </a:solidFill>
              </a:rPr>
              <a:t>Evaluation of a Prototype, Triple-Tube, Water-based Nano Spot-Collector: Application to Microscopic and Spectroscopic Analysis of Aerosols</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0" y="1683327"/>
            <a:ext cx="9144000" cy="3097688"/>
          </a:xfrm>
        </p:spPr>
        <p:txBody>
          <a:bodyPr>
            <a:noAutofit/>
          </a:bodyPr>
          <a:lstStyle/>
          <a:p>
            <a:r>
              <a:rPr lang="en-US" sz="1600" dirty="0"/>
              <a:t>Presenter: Orthodoxia Zervaki</a:t>
            </a:r>
          </a:p>
          <a:p>
            <a:endParaRPr lang="en-US" sz="1600" dirty="0"/>
          </a:p>
          <a:p>
            <a:pPr>
              <a:spcBef>
                <a:spcPts val="0"/>
              </a:spcBef>
              <a:spcAft>
                <a:spcPts val="600"/>
              </a:spcAft>
            </a:pPr>
            <a:r>
              <a:rPr lang="en-US" sz="1600" i="1" dirty="0"/>
              <a:t>Authors: Orthodoxia Zervaki</a:t>
            </a:r>
            <a:r>
              <a:rPr lang="en-US" sz="1600" i="1" baseline="30000" dirty="0"/>
              <a:t> a, b</a:t>
            </a:r>
            <a:r>
              <a:rPr lang="en-US" sz="1600" i="1" dirty="0"/>
              <a:t>, Braden Stump </a:t>
            </a:r>
            <a:r>
              <a:rPr lang="en-US" sz="1600" i="1" baseline="30000" dirty="0"/>
              <a:t>c</a:t>
            </a:r>
            <a:r>
              <a:rPr lang="en-US" sz="1600" i="1" dirty="0"/>
              <a:t>, Patricia Keady </a:t>
            </a:r>
            <a:r>
              <a:rPr lang="en-US" sz="1600" i="1" baseline="30000" dirty="0"/>
              <a:t>c</a:t>
            </a:r>
            <a:r>
              <a:rPr lang="en-US" sz="1600" i="1" dirty="0"/>
              <a:t>, Pramod Kulkarni</a:t>
            </a:r>
            <a:r>
              <a:rPr lang="en-US" sz="1600" i="1" baseline="30000" dirty="0"/>
              <a:t> a</a:t>
            </a:r>
            <a:r>
              <a:rPr lang="en-US" sz="1600" i="1" dirty="0"/>
              <a:t>, Dionysios D. Dionysiou</a:t>
            </a:r>
            <a:r>
              <a:rPr lang="en-US" sz="1600" i="1" baseline="30000" dirty="0"/>
              <a:t> b</a:t>
            </a:r>
            <a:endParaRPr lang="en-US" sz="1600" dirty="0"/>
          </a:p>
          <a:p>
            <a:pPr>
              <a:spcBef>
                <a:spcPts val="0"/>
              </a:spcBef>
              <a:spcAft>
                <a:spcPts val="600"/>
              </a:spcAft>
            </a:pPr>
            <a:r>
              <a:rPr lang="en-US" sz="1600" i="1" baseline="30000" dirty="0"/>
              <a:t>a </a:t>
            </a:r>
            <a:r>
              <a:rPr lang="en-US" sz="1600" i="1" dirty="0"/>
              <a:t>Centers for Disease Control and Prevention, National Institute for Occupational Safety and Health, Cincinnati, OH, USA</a:t>
            </a:r>
            <a:endParaRPr lang="en-US" sz="1600" dirty="0"/>
          </a:p>
          <a:p>
            <a:pPr>
              <a:spcBef>
                <a:spcPts val="0"/>
              </a:spcBef>
              <a:spcAft>
                <a:spcPts val="600"/>
              </a:spcAft>
            </a:pPr>
            <a:r>
              <a:rPr lang="en-US" sz="1600" i="1" baseline="30000" dirty="0"/>
              <a:t>b</a:t>
            </a:r>
            <a:r>
              <a:rPr lang="en-US" sz="1600" i="1" dirty="0"/>
              <a:t> Environmental Engineering and Science Program, Department of Chemical and Environmental Engineering (</a:t>
            </a:r>
            <a:r>
              <a:rPr lang="en-US" sz="1600" i="1" dirty="0" err="1"/>
              <a:t>ChEE</a:t>
            </a:r>
            <a:r>
              <a:rPr lang="en-US" sz="1600" i="1" dirty="0"/>
              <a:t>), University of Cincinnati, Cincinnati, Ohio 45221, United States</a:t>
            </a:r>
            <a:endParaRPr lang="en-US" sz="1600" dirty="0"/>
          </a:p>
          <a:p>
            <a:pPr>
              <a:spcBef>
                <a:spcPts val="0"/>
              </a:spcBef>
              <a:spcAft>
                <a:spcPts val="600"/>
              </a:spcAft>
            </a:pPr>
            <a:r>
              <a:rPr lang="en-US" sz="1600" i="1" baseline="30000" dirty="0"/>
              <a:t>c</a:t>
            </a:r>
            <a:r>
              <a:rPr lang="en-US" sz="1600" i="1" dirty="0"/>
              <a:t> Aerosol Devices Inc, Fort Collins, CO 80524, USA</a:t>
            </a:r>
            <a:endParaRPr lang="en-US" sz="1600" dirty="0"/>
          </a:p>
          <a:p>
            <a:endParaRPr lang="en-US" sz="1600" dirty="0"/>
          </a:p>
          <a:p>
            <a:endParaRPr lang="en-US" sz="1600" dirty="0"/>
          </a:p>
        </p:txBody>
      </p:sp>
      <p:sp>
        <p:nvSpPr>
          <p:cNvPr id="8" name="Text Placeholder 5">
            <a:extLst>
              <a:ext uri="{FF2B5EF4-FFF2-40B4-BE49-F238E27FC236}">
                <a16:creationId xmlns:a16="http://schemas.microsoft.com/office/drawing/2014/main" id="{6C47A81F-4EA5-4A28-9164-7F67B60A460C}"/>
              </a:ext>
            </a:extLst>
          </p:cNvPr>
          <p:cNvSpPr>
            <a:spLocks noGrp="1"/>
          </p:cNvSpPr>
          <p:nvPr>
            <p:ph type="body" sz="quarter" idx="10"/>
          </p:nvPr>
        </p:nvSpPr>
        <p:spPr>
          <a:xfrm>
            <a:off x="342900" y="4781015"/>
            <a:ext cx="8858892" cy="971550"/>
          </a:xfrm>
        </p:spPr>
        <p:txBody>
          <a:bodyPr/>
          <a:lstStyle/>
          <a:p>
            <a:r>
              <a:rPr lang="en-US" dirty="0"/>
              <a:t>ACS Conference                                                                                                                                            San Diego, 20-24 March 2022</a:t>
            </a:r>
          </a:p>
          <a:p>
            <a:endParaRPr lang="en-US" dirty="0"/>
          </a:p>
        </p:txBody>
      </p:sp>
    </p:spTree>
    <p:extLst>
      <p:ext uri="{BB962C8B-B14F-4D97-AF65-F5344CB8AC3E}">
        <p14:creationId xmlns:p14="http://schemas.microsoft.com/office/powerpoint/2010/main" val="1758864316"/>
      </p:ext>
    </p:extLst>
  </p:cSld>
  <p:clrMapOvr>
    <a:masterClrMapping/>
  </p:clrMapOvr>
  <p:transition advTm="38976">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1E96B6F0-23B1-4DA2-8F06-0FDDF0E63E80}"/>
              </a:ext>
            </a:extLst>
          </p:cNvPr>
          <p:cNvSpPr txBox="1">
            <a:spLocks/>
          </p:cNvSpPr>
          <p:nvPr/>
        </p:nvSpPr>
        <p:spPr>
          <a:xfrm>
            <a:off x="-441033" y="110074"/>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cs typeface="Times New Roman" panose="02020603050405020304" pitchFamily="18" charset="0"/>
              </a:rPr>
              <a:t>Raman Spectroscopy: Deposit Uniformity</a:t>
            </a:r>
          </a:p>
        </p:txBody>
      </p:sp>
      <p:pic>
        <p:nvPicPr>
          <p:cNvPr id="4" name="Picture 3">
            <a:extLst>
              <a:ext uri="{FF2B5EF4-FFF2-40B4-BE49-F238E27FC236}">
                <a16:creationId xmlns:a16="http://schemas.microsoft.com/office/drawing/2014/main" id="{0AB127D6-1D2E-4487-A2C7-3B83ACF53D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8461" y="836914"/>
            <a:ext cx="3801278" cy="2924678"/>
          </a:xfrm>
          <a:prstGeom prst="rect">
            <a:avLst/>
          </a:prstGeom>
          <a:noFill/>
          <a:ln>
            <a:noFill/>
          </a:ln>
        </p:spPr>
      </p:pic>
      <p:pic>
        <p:nvPicPr>
          <p:cNvPr id="5" name="Picture 4">
            <a:extLst>
              <a:ext uri="{FF2B5EF4-FFF2-40B4-BE49-F238E27FC236}">
                <a16:creationId xmlns:a16="http://schemas.microsoft.com/office/drawing/2014/main" id="{646C45D0-520D-4AA9-888B-DE91E8D7DFF1}"/>
              </a:ext>
            </a:extLst>
          </p:cNvPr>
          <p:cNvPicPr>
            <a:picLocks noChangeAspect="1"/>
          </p:cNvPicPr>
          <p:nvPr/>
        </p:nvPicPr>
        <p:blipFill>
          <a:blip r:embed="rId4"/>
          <a:stretch>
            <a:fillRect/>
          </a:stretch>
        </p:blipFill>
        <p:spPr>
          <a:xfrm>
            <a:off x="1618830" y="1154128"/>
            <a:ext cx="2462415" cy="2376616"/>
          </a:xfrm>
          <a:prstGeom prst="rect">
            <a:avLst/>
          </a:prstGeom>
          <a:ln>
            <a:solidFill>
              <a:schemeClr val="tx1"/>
            </a:solidFill>
          </a:ln>
        </p:spPr>
      </p:pic>
      <p:sp>
        <p:nvSpPr>
          <p:cNvPr id="6" name="Text Box 190">
            <a:extLst>
              <a:ext uri="{FF2B5EF4-FFF2-40B4-BE49-F238E27FC236}">
                <a16:creationId xmlns:a16="http://schemas.microsoft.com/office/drawing/2014/main" id="{B925717F-D143-4EBD-9EDB-EA58806883D2}"/>
              </a:ext>
            </a:extLst>
          </p:cNvPr>
          <p:cNvSpPr txBox="1">
            <a:spLocks noChangeArrowheads="1"/>
          </p:cNvSpPr>
          <p:nvPr/>
        </p:nvSpPr>
        <p:spPr bwMode="auto">
          <a:xfrm>
            <a:off x="1631817" y="1128581"/>
            <a:ext cx="2462415" cy="761747"/>
          </a:xfrm>
          <a:prstGeom prst="rect">
            <a:avLst/>
          </a:prstGeom>
          <a:noFill/>
          <a:ln w="12700">
            <a:noFill/>
          </a:ln>
          <a:effectLst/>
        </p:spPr>
        <p:txBody>
          <a:bodyPr wrap="square" lIns="102870" tIns="102870" rIns="102870" bIns="10287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lvl="0" algn="ctr"/>
            <a:r>
              <a:rPr lang="en-US" sz="1200"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Particulate mass of 1.3 </a:t>
            </a:r>
            <a:r>
              <a:rPr lang="el-GR" sz="1200"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μ</a:t>
            </a:r>
            <a:r>
              <a:rPr lang="en-US" sz="1200"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g Min-U-Sil@5</a:t>
            </a:r>
          </a:p>
          <a:p>
            <a:pPr lvl="0" algn="ctr"/>
            <a:endParaRPr lang="en-US" sz="1200"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D105BD3B-53FD-4A52-831C-0DDEECAEC3B3}"/>
              </a:ext>
            </a:extLst>
          </p:cNvPr>
          <p:cNvCxnSpPr>
            <a:cxnSpLocks/>
          </p:cNvCxnSpPr>
          <p:nvPr/>
        </p:nvCxnSpPr>
        <p:spPr>
          <a:xfrm>
            <a:off x="2863025" y="1733026"/>
            <a:ext cx="0" cy="950918"/>
          </a:xfrm>
          <a:prstGeom prst="straightConnector1">
            <a:avLst/>
          </a:prstGeom>
          <a:ln w="3810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1428316-3F91-4CF0-B9EF-88B5D7F162D8}"/>
              </a:ext>
            </a:extLst>
          </p:cNvPr>
          <p:cNvCxnSpPr>
            <a:cxnSpLocks/>
          </p:cNvCxnSpPr>
          <p:nvPr/>
        </p:nvCxnSpPr>
        <p:spPr>
          <a:xfrm>
            <a:off x="2338322" y="2193346"/>
            <a:ext cx="11430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17A77B-FB65-49E1-BF38-B834D2BEA4A8}"/>
              </a:ext>
            </a:extLst>
          </p:cNvPr>
          <p:cNvCxnSpPr>
            <a:cxnSpLocks/>
          </p:cNvCxnSpPr>
          <p:nvPr/>
        </p:nvCxnSpPr>
        <p:spPr>
          <a:xfrm>
            <a:off x="2519781" y="1864781"/>
            <a:ext cx="824780" cy="819163"/>
          </a:xfrm>
          <a:prstGeom prst="straightConnector1">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2C81083-2C8F-4550-B205-1C8B57C9C5F4}"/>
              </a:ext>
            </a:extLst>
          </p:cNvPr>
          <p:cNvCxnSpPr>
            <a:cxnSpLocks/>
          </p:cNvCxnSpPr>
          <p:nvPr/>
        </p:nvCxnSpPr>
        <p:spPr>
          <a:xfrm flipH="1">
            <a:off x="2338322" y="1929958"/>
            <a:ext cx="850692" cy="695337"/>
          </a:xfrm>
          <a:prstGeom prst="straightConnector1">
            <a:avLst/>
          </a:prstGeom>
          <a:ln w="3810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10952A-50FF-46CA-BAA8-2C3920F16AA7}"/>
              </a:ext>
            </a:extLst>
          </p:cNvPr>
          <p:cNvSpPr txBox="1"/>
          <p:nvPr/>
        </p:nvSpPr>
        <p:spPr>
          <a:xfrm>
            <a:off x="656247" y="3651923"/>
            <a:ext cx="8046720" cy="738664"/>
          </a:xfrm>
          <a:prstGeom prst="rect">
            <a:avLst/>
          </a:prstGeom>
          <a:noFill/>
        </p:spPr>
        <p:txBody>
          <a:bodyPr wrap="square">
            <a:spAutoFit/>
          </a:bodyPr>
          <a:lstStyle/>
          <a:p>
            <a:pPr algn="ctr"/>
            <a:r>
              <a:rPr lang="en-US" sz="1400" b="1" dirty="0">
                <a:solidFill>
                  <a:schemeClr val="accent3"/>
                </a:solidFill>
                <a:effectLst/>
                <a:latin typeface="+mn-lt"/>
                <a:ea typeface="Calibri" panose="020F0502020204030204" pitchFamily="34" charset="0"/>
              </a:rPr>
              <a:t>Figure 5 </a:t>
            </a:r>
            <a:r>
              <a:rPr lang="en-US" sz="1400" dirty="0">
                <a:solidFill>
                  <a:schemeClr val="accent3"/>
                </a:solidFill>
                <a:effectLst/>
                <a:latin typeface="+mn-lt"/>
                <a:ea typeface="Calibri" panose="020F0502020204030204" pitchFamily="34" charset="0"/>
              </a:rPr>
              <a:t>(a) SEM mapping image of deposited silica sample.</a:t>
            </a:r>
            <a:r>
              <a:rPr lang="en-US" sz="1400" b="1" dirty="0">
                <a:solidFill>
                  <a:schemeClr val="accent3"/>
                </a:solidFill>
                <a:effectLst/>
                <a:latin typeface="+mn-lt"/>
                <a:ea typeface="Calibri" panose="020F0502020204030204" pitchFamily="34" charset="0"/>
              </a:rPr>
              <a:t> </a:t>
            </a:r>
            <a:r>
              <a:rPr lang="en-US" sz="1400" dirty="0">
                <a:solidFill>
                  <a:schemeClr val="accent3"/>
                </a:solidFill>
                <a:effectLst/>
                <a:latin typeface="+mn-lt"/>
                <a:ea typeface="Calibri" panose="020F0502020204030204" pitchFamily="34" charset="0"/>
              </a:rPr>
              <a:t>(b) Raman Intensity signal obtained in function with the Raman sampling location, for four different sampling paths, depicted on image (a)</a:t>
            </a:r>
            <a:r>
              <a:rPr lang="en-US" sz="1400" dirty="0">
                <a:solidFill>
                  <a:schemeClr val="accent3"/>
                </a:solidFill>
                <a:latin typeface="+mn-lt"/>
                <a:ea typeface="Calibri" panose="020F0502020204030204" pitchFamily="34" charset="0"/>
                <a:cs typeface="Times New Roman" panose="02020603050405020304" pitchFamily="18" charset="0"/>
              </a:rPr>
              <a:t> </a:t>
            </a:r>
            <a:r>
              <a:rPr lang="en-US" sz="1400" baseline="30000" dirty="0">
                <a:solidFill>
                  <a:schemeClr val="accent3"/>
                </a:solidFill>
                <a:latin typeface="+mn-lt"/>
                <a:ea typeface="Calibri" panose="020F0502020204030204" pitchFamily="34" charset="0"/>
                <a:cs typeface="Times New Roman" panose="02020603050405020304" pitchFamily="18" charset="0"/>
              </a:rPr>
              <a:t>(1)</a:t>
            </a:r>
            <a:r>
              <a:rPr lang="en-US" sz="1400" i="0" dirty="0">
                <a:solidFill>
                  <a:schemeClr val="accent3"/>
                </a:solidFill>
                <a:effectLst/>
                <a:latin typeface="+mn-lt"/>
                <a:ea typeface="Calibri" panose="020F0502020204030204" pitchFamily="34" charset="0"/>
                <a:cs typeface="Times New Roman" panose="02020603050405020304" pitchFamily="18" charset="0"/>
              </a:rPr>
              <a:t>.</a:t>
            </a:r>
            <a:endParaRPr lang="en-US" sz="1400" i="1" dirty="0">
              <a:solidFill>
                <a:schemeClr val="accent3"/>
              </a:solidFill>
              <a:effectLst/>
              <a:latin typeface="+mn-lt"/>
              <a:ea typeface="Calibri" panose="020F0502020204030204" pitchFamily="34" charset="0"/>
              <a:cs typeface="Times New Roman" panose="02020603050405020304" pitchFamily="18" charset="0"/>
            </a:endParaRPr>
          </a:p>
          <a:p>
            <a:pPr algn="ctr"/>
            <a:endParaRPr lang="en-US" sz="1400" dirty="0">
              <a:solidFill>
                <a:schemeClr val="accent3"/>
              </a:solidFill>
              <a:latin typeface="+mn-lt"/>
            </a:endParaRPr>
          </a:p>
        </p:txBody>
      </p:sp>
      <p:sp>
        <p:nvSpPr>
          <p:cNvPr id="13" name="TextBox 12">
            <a:extLst>
              <a:ext uri="{FF2B5EF4-FFF2-40B4-BE49-F238E27FC236}">
                <a16:creationId xmlns:a16="http://schemas.microsoft.com/office/drawing/2014/main" id="{88371CC0-7290-4A8B-B293-1E7978F824F7}"/>
              </a:ext>
            </a:extLst>
          </p:cNvPr>
          <p:cNvSpPr txBox="1"/>
          <p:nvPr/>
        </p:nvSpPr>
        <p:spPr>
          <a:xfrm>
            <a:off x="188289" y="4240531"/>
            <a:ext cx="8982635" cy="400110"/>
          </a:xfrm>
          <a:prstGeom prst="rect">
            <a:avLst/>
          </a:prstGeom>
          <a:noFill/>
        </p:spPr>
        <p:txBody>
          <a:bodyPr wrap="square">
            <a:spAutoFit/>
          </a:bodyPr>
          <a:lstStyle/>
          <a:p>
            <a:pPr lvl="0" algn="just"/>
            <a:r>
              <a:rPr lang="en-US" sz="2000" dirty="0">
                <a:cs typeface="Times New Roman" panose="02020603050405020304" pitchFamily="18" charset="0"/>
              </a:rPr>
              <a:t>Raman intensity is more uniform in the specified location range (</a:t>
            </a:r>
            <a:r>
              <a:rPr lang="en-US" sz="2000" b="1" dirty="0">
                <a:cs typeface="Times New Roman" panose="02020603050405020304" pitchFamily="18" charset="0"/>
              </a:rPr>
              <a:t>D=0.4 mm</a:t>
            </a:r>
            <a:r>
              <a:rPr lang="en-US" sz="2000" dirty="0">
                <a:cs typeface="Times New Roman" panose="02020603050405020304" pitchFamily="18" charset="0"/>
              </a:rPr>
              <a:t>).</a:t>
            </a:r>
            <a:endParaRPr lang="en-US" sz="2000" b="1" dirty="0">
              <a:latin typeface="+mj-lt"/>
              <a:ea typeface="Calibri" panose="020F0502020204030204" pitchFamily="34"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C43689CD-796A-413A-9998-2EBA85B25D1E}"/>
              </a:ext>
            </a:extLst>
          </p:cNvPr>
          <p:cNvCxnSpPr>
            <a:cxnSpLocks/>
          </p:cNvCxnSpPr>
          <p:nvPr/>
        </p:nvCxnSpPr>
        <p:spPr>
          <a:xfrm>
            <a:off x="5829300" y="2019503"/>
            <a:ext cx="8001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8A578B8-01C1-4D7E-B046-5D2CE02DCD44}"/>
              </a:ext>
            </a:extLst>
          </p:cNvPr>
          <p:cNvSpPr txBox="1"/>
          <p:nvPr/>
        </p:nvSpPr>
        <p:spPr>
          <a:xfrm>
            <a:off x="6065683" y="1824014"/>
            <a:ext cx="327334" cy="369332"/>
          </a:xfrm>
          <a:prstGeom prst="rect">
            <a:avLst/>
          </a:prstGeom>
          <a:solidFill>
            <a:schemeClr val="bg2"/>
          </a:solidFill>
        </p:spPr>
        <p:txBody>
          <a:bodyPr wrap="none" rtlCol="0">
            <a:spAutoFit/>
          </a:bodyPr>
          <a:lstStyle/>
          <a:p>
            <a:r>
              <a:rPr lang="en-US" dirty="0">
                <a:latin typeface="Calibri" panose="020F0502020204030204" pitchFamily="34" charset="0"/>
              </a:rPr>
              <a:t>D</a:t>
            </a:r>
          </a:p>
        </p:txBody>
      </p:sp>
      <p:sp>
        <p:nvSpPr>
          <p:cNvPr id="17" name="TextBox 16">
            <a:extLst>
              <a:ext uri="{FF2B5EF4-FFF2-40B4-BE49-F238E27FC236}">
                <a16:creationId xmlns:a16="http://schemas.microsoft.com/office/drawing/2014/main" id="{BB87CE26-8AA5-406B-9378-256C67A17BDA}"/>
              </a:ext>
            </a:extLst>
          </p:cNvPr>
          <p:cNvSpPr txBox="1"/>
          <p:nvPr/>
        </p:nvSpPr>
        <p:spPr>
          <a:xfrm>
            <a:off x="3642564" y="3164239"/>
            <a:ext cx="436338" cy="369332"/>
          </a:xfrm>
          <a:prstGeom prst="rect">
            <a:avLst/>
          </a:prstGeom>
          <a:noFill/>
        </p:spPr>
        <p:txBody>
          <a:bodyPr wrap="none" rtlCol="0">
            <a:spAutoFit/>
          </a:bodyPr>
          <a:lstStyle/>
          <a:p>
            <a:r>
              <a:rPr lang="en-US" dirty="0">
                <a:solidFill>
                  <a:schemeClr val="bg2"/>
                </a:solidFill>
                <a:latin typeface="Calibri" panose="020F0502020204030204" pitchFamily="34" charset="0"/>
              </a:rPr>
              <a:t>(a)</a:t>
            </a:r>
          </a:p>
        </p:txBody>
      </p:sp>
    </p:spTree>
    <p:extLst>
      <p:ext uri="{BB962C8B-B14F-4D97-AF65-F5344CB8AC3E}">
        <p14:creationId xmlns:p14="http://schemas.microsoft.com/office/powerpoint/2010/main" val="2592000484"/>
      </p:ext>
    </p:extLst>
  </p:cSld>
  <p:clrMapOvr>
    <a:masterClrMapping/>
  </p:clrMapOvr>
  <p:transition advTm="12572">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C6DC90-1807-4D51-B34D-9CD2038A6E39}"/>
              </a:ext>
            </a:extLst>
          </p:cNvPr>
          <p:cNvPicPr>
            <a:picLocks noChangeAspect="1"/>
          </p:cNvPicPr>
          <p:nvPr/>
        </p:nvPicPr>
        <p:blipFill>
          <a:blip r:embed="rId3"/>
          <a:stretch>
            <a:fillRect/>
          </a:stretch>
        </p:blipFill>
        <p:spPr>
          <a:xfrm>
            <a:off x="2022790" y="1019588"/>
            <a:ext cx="4467937" cy="3422526"/>
          </a:xfrm>
          <a:prstGeom prst="rect">
            <a:avLst/>
          </a:prstGeom>
        </p:spPr>
      </p:pic>
      <p:sp>
        <p:nvSpPr>
          <p:cNvPr id="10" name="Title 1">
            <a:extLst>
              <a:ext uri="{FF2B5EF4-FFF2-40B4-BE49-F238E27FC236}">
                <a16:creationId xmlns:a16="http://schemas.microsoft.com/office/drawing/2014/main" id="{76B83696-F513-4FA5-919D-50670B3591FB}"/>
              </a:ext>
            </a:extLst>
          </p:cNvPr>
          <p:cNvSpPr txBox="1">
            <a:spLocks/>
          </p:cNvSpPr>
          <p:nvPr/>
        </p:nvSpPr>
        <p:spPr>
          <a:xfrm>
            <a:off x="233974" y="72175"/>
            <a:ext cx="8910026"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cs typeface="Times New Roman" panose="02020603050405020304" pitchFamily="18" charset="0"/>
              </a:rPr>
              <a:t>Raman Spectroscopy: Calibration curve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189F8ED-A4DF-42EB-A93E-D2244496A9FD}"/>
                  </a:ext>
                </a:extLst>
              </p:cNvPr>
              <p:cNvSpPr txBox="1"/>
              <p:nvPr/>
            </p:nvSpPr>
            <p:spPr>
              <a:xfrm>
                <a:off x="4688987" y="2457450"/>
                <a:ext cx="1605632" cy="1217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chemeClr val="tx1"/>
                              </a:solidFill>
                              <a:latin typeface="Cambria Math" panose="02040503050406030204" pitchFamily="18" charset="0"/>
                            </a:rPr>
                          </m:ctrlPr>
                        </m:fPr>
                        <m:num>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𝑰</m:t>
                              </m:r>
                            </m:e>
                            <m:sub>
                              <m:r>
                                <a:rPr lang="en-US" b="1" i="1" smtClean="0">
                                  <a:solidFill>
                                    <a:schemeClr val="tx1"/>
                                  </a:solidFill>
                                  <a:latin typeface="Cambria Math" panose="02040503050406030204" pitchFamily="18" charset="0"/>
                                </a:rPr>
                                <m:t>𝑷</m:t>
                              </m:r>
                            </m:sub>
                          </m:sSub>
                        </m:num>
                        <m:den>
                          <m:r>
                            <a:rPr lang="en-US" b="1" i="1" smtClean="0">
                              <a:solidFill>
                                <a:schemeClr val="tx1"/>
                              </a:solidFill>
                              <a:latin typeface="Cambria Math" panose="02040503050406030204" pitchFamily="18" charset="0"/>
                            </a:rPr>
                            <m:t>𝒕</m:t>
                          </m:r>
                        </m:den>
                      </m:f>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𝟐𝟕𝟕</m:t>
                      </m:r>
                      <m:r>
                        <a:rPr lang="en-US" b="1" i="1" smtClean="0">
                          <a:solidFill>
                            <a:schemeClr val="tx1"/>
                          </a:solidFill>
                          <a:latin typeface="Cambria Math" panose="02040503050406030204" pitchFamily="18" charset="0"/>
                        </a:rPr>
                        <m:t> </m:t>
                      </m:r>
                      <m:f>
                        <m:fPr>
                          <m:ctrlPr>
                            <a:rPr lang="en-US" b="1" i="1" smtClean="0">
                              <a:solidFill>
                                <a:schemeClr val="tx1"/>
                              </a:solidFill>
                              <a:latin typeface="Cambria Math" panose="02040503050406030204" pitchFamily="18" charset="0"/>
                            </a:rPr>
                          </m:ctrlPr>
                        </m:fPr>
                        <m:num>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𝒎</m:t>
                              </m:r>
                            </m:e>
                            <m:sub>
                              <m:r>
                                <a:rPr lang="en-US" b="1" i="1" smtClean="0">
                                  <a:solidFill>
                                    <a:schemeClr val="tx1"/>
                                  </a:solidFill>
                                  <a:latin typeface="Cambria Math" panose="02040503050406030204" pitchFamily="18" charset="0"/>
                                </a:rPr>
                                <m:t>𝒑</m:t>
                              </m:r>
                            </m:sub>
                          </m:sSub>
                        </m:num>
                        <m:den>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𝑨</m:t>
                              </m:r>
                            </m:e>
                            <m:sub>
                              <m:r>
                                <a:rPr lang="en-US" b="1" i="1" smtClean="0">
                                  <a:solidFill>
                                    <a:schemeClr val="tx1"/>
                                  </a:solidFill>
                                  <a:latin typeface="Cambria Math" panose="02040503050406030204" pitchFamily="18" charset="0"/>
                                </a:rPr>
                                <m:t>𝒅</m:t>
                              </m:r>
                            </m:sub>
                          </m:sSub>
                        </m:den>
                      </m:f>
                    </m:oMath>
                  </m:oMathPara>
                </a14:m>
                <a:endParaRPr lang="en-US" b="1" i="1" dirty="0">
                  <a:solidFill>
                    <a:schemeClr val="tx1"/>
                  </a:solidFill>
                  <a:latin typeface="Cambria Math" panose="02040503050406030204" pitchFamily="18" charset="0"/>
                </a:endParaRPr>
              </a:p>
              <a:p>
                <a:endParaRPr lang="en-US" b="1"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b="1" i="1" smtClean="0">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𝑹</m:t>
                          </m:r>
                        </m:e>
                        <m:sup>
                          <m:r>
                            <a:rPr lang="en-US" b="1" i="1" smtClean="0">
                              <a:solidFill>
                                <a:schemeClr val="tx1"/>
                              </a:solidFill>
                              <a:latin typeface="Cambria Math" panose="02040503050406030204" pitchFamily="18" charset="0"/>
                            </a:rPr>
                            <m:t>𝟐</m:t>
                          </m:r>
                        </m:sup>
                      </m:sSup>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𝟎</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𝟗𝟗𝟐</m:t>
                      </m:r>
                    </m:oMath>
                  </m:oMathPara>
                </a14:m>
                <a:endParaRPr lang="en-US" b="1" dirty="0">
                  <a:solidFill>
                    <a:schemeClr val="tx1"/>
                  </a:solidFill>
                  <a:latin typeface="Calibri" panose="020F0502020204030204" pitchFamily="34" charset="0"/>
                </a:endParaRPr>
              </a:p>
            </p:txBody>
          </p:sp>
        </mc:Choice>
        <mc:Fallback xmlns="">
          <p:sp>
            <p:nvSpPr>
              <p:cNvPr id="16" name="TextBox 15">
                <a:extLst>
                  <a:ext uri="{FF2B5EF4-FFF2-40B4-BE49-F238E27FC236}">
                    <a16:creationId xmlns:a16="http://schemas.microsoft.com/office/drawing/2014/main" id="{B189F8ED-A4DF-42EB-A93E-D2244496A9FD}"/>
                  </a:ext>
                </a:extLst>
              </p:cNvPr>
              <p:cNvSpPr txBox="1">
                <a:spLocks noRot="1" noChangeAspect="1" noMove="1" noResize="1" noEditPoints="1" noAdjustHandles="1" noChangeArrowheads="1" noChangeShapeType="1" noTextEdit="1"/>
              </p:cNvSpPr>
              <p:nvPr/>
            </p:nvSpPr>
            <p:spPr>
              <a:xfrm>
                <a:off x="4688987" y="2457450"/>
                <a:ext cx="1605632" cy="1217706"/>
              </a:xfrm>
              <a:prstGeom prst="rect">
                <a:avLst/>
              </a:prstGeom>
              <a:blipFill>
                <a:blip r:embed="rId4"/>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F14A02C3-E0F9-4DDA-9FF8-5B3575F38FB2}"/>
              </a:ext>
            </a:extLst>
          </p:cNvPr>
          <p:cNvSpPr txBox="1"/>
          <p:nvPr/>
        </p:nvSpPr>
        <p:spPr>
          <a:xfrm>
            <a:off x="758536" y="4442114"/>
            <a:ext cx="7408719" cy="523220"/>
          </a:xfrm>
          <a:prstGeom prst="rect">
            <a:avLst/>
          </a:prstGeom>
          <a:noFill/>
        </p:spPr>
        <p:txBody>
          <a:bodyPr wrap="square">
            <a:spAutoFit/>
          </a:bodyPr>
          <a:lstStyle/>
          <a:p>
            <a:pPr algn="ctr"/>
            <a:r>
              <a:rPr lang="en-US" sz="1400" b="1" dirty="0">
                <a:solidFill>
                  <a:schemeClr val="accent3"/>
                </a:solidFill>
                <a:effectLst/>
                <a:latin typeface="+mn-lt"/>
                <a:ea typeface="Calibri" panose="020F0502020204030204" pitchFamily="34" charset="0"/>
              </a:rPr>
              <a:t>Figure 6 </a:t>
            </a:r>
            <a:r>
              <a:rPr lang="en-US" sz="1400" dirty="0">
                <a:solidFill>
                  <a:schemeClr val="accent3"/>
                </a:solidFill>
                <a:effectLst/>
                <a:latin typeface="+mn-lt"/>
                <a:ea typeface="Calibri" panose="020F0502020204030204" pitchFamily="34" charset="0"/>
              </a:rPr>
              <a:t>Calibration curves extracted for Raman Intensity per unit time as a function of particulate mass per unit area. Crystalline silica particles were collected. </a:t>
            </a:r>
            <a:endParaRPr lang="en-US" sz="1400" dirty="0">
              <a:solidFill>
                <a:schemeClr val="accent3"/>
              </a:solidFill>
              <a:latin typeface="+mn-lt"/>
            </a:endParaRPr>
          </a:p>
        </p:txBody>
      </p:sp>
    </p:spTree>
    <p:extLst>
      <p:ext uri="{BB962C8B-B14F-4D97-AF65-F5344CB8AC3E}">
        <p14:creationId xmlns:p14="http://schemas.microsoft.com/office/powerpoint/2010/main" val="929045719"/>
      </p:ext>
    </p:extLst>
  </p:cSld>
  <p:clrMapOvr>
    <a:masterClrMapping/>
  </p:clrMapOvr>
  <p:transition advTm="44267">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B83696-F513-4FA5-919D-50670B3591FB}"/>
              </a:ext>
            </a:extLst>
          </p:cNvPr>
          <p:cNvSpPr txBox="1">
            <a:spLocks/>
          </p:cNvSpPr>
          <p:nvPr/>
        </p:nvSpPr>
        <p:spPr>
          <a:xfrm>
            <a:off x="233974" y="72175"/>
            <a:ext cx="8910026"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cs typeface="Times New Roman" panose="02020603050405020304" pitchFamily="18" charset="0"/>
              </a:rPr>
              <a:t>Raman Spectroscopy: Measurement Sensitivity</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30D1A86-BF67-4B4E-9A80-A650BDA718DF}"/>
                  </a:ext>
                </a:extLst>
              </p:cNvPr>
              <p:cNvSpPr>
                <a:spLocks noGrp="1"/>
              </p:cNvSpPr>
              <p:nvPr>
                <p:ph sz="half" idx="2"/>
              </p:nvPr>
            </p:nvSpPr>
            <p:spPr>
              <a:xfrm>
                <a:off x="78110" y="787621"/>
                <a:ext cx="3893902" cy="3568257"/>
              </a:xfrm>
            </p:spPr>
            <p:txBody>
              <a:bodyPr/>
              <a:lstStyle/>
              <a:p>
                <a:pPr marL="0" indent="0" algn="r">
                  <a:buNone/>
                </a:pPr>
                <a:endParaRPr lang="en-US" sz="1800" dirty="0">
                  <a:solidFill>
                    <a:schemeClr val="accent3"/>
                  </a:solidFill>
                  <a:effectLst/>
                  <a:latin typeface="Arial" panose="020B0604020202020204" pitchFamily="34" charset="0"/>
                  <a:ea typeface="Times New Roman" panose="02020603050405020304" pitchFamily="18" charset="0"/>
                </a:endParaRPr>
              </a:p>
              <a:p>
                <a:pPr marL="0" indent="0">
                  <a:buNone/>
                </a:pPr>
                <a14:m>
                  <m:oMathPara xmlns:m="http://schemas.openxmlformats.org/officeDocument/2006/math">
                    <m:oMathParaPr>
                      <m:jc m:val="center"/>
                    </m:oMathParaPr>
                    <m:oMath xmlns:m="http://schemas.openxmlformats.org/officeDocument/2006/math">
                      <m:sSub>
                        <m:sSubPr>
                          <m:ctrlPr>
                            <a:rPr lang="en-US" sz="2000" b="0" i="1" smtClean="0">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000" b="0" i="1">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𝑚</m:t>
                          </m:r>
                        </m:e>
                        <m:sub>
                          <m:r>
                            <a:rPr lang="en-US" sz="2000" b="0" i="1">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𝑝</m:t>
                          </m:r>
                        </m:sub>
                      </m:sSub>
                      <m:r>
                        <a:rPr lang="en-US" sz="2000" b="0" i="1">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l-GR" sz="2000" b="0" i="1">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𝜂</m:t>
                      </m:r>
                      <m:sSub>
                        <m:sSubPr>
                          <m:ctrlPr>
                            <a:rPr lang="en-US" sz="2000" b="0" i="1">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l-GR" sz="2000" b="0" i="1">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sz="2000" b="0" i="1">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𝑄</m:t>
                          </m:r>
                          <m:r>
                            <a:rPr lang="en-US" sz="2000" b="0" i="1">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2000" b="0" i="1" smtClean="0">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000" b="0" i="1" smtClean="0">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𝑡</m:t>
                              </m:r>
                            </m:e>
                            <m:sub>
                              <m:r>
                                <a:rPr lang="en-US" sz="2000" b="0" i="1" smtClean="0">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𝑐</m:t>
                              </m:r>
                            </m:sub>
                          </m:sSub>
                          <m:r>
                            <a:rPr lang="en-US" sz="2000" b="0" i="1">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sz="2000" b="0" i="1">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𝐶</m:t>
                          </m:r>
                        </m:e>
                        <m:sub>
                          <m:r>
                            <a:rPr lang="el-GR" sz="2000" b="0" i="1">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𝑖𝑛</m:t>
                          </m:r>
                        </m:sub>
                      </m:sSub>
                    </m:oMath>
                  </m:oMathPara>
                </a14:m>
                <a:endParaRPr lang="en-US" sz="2000" b="0" dirty="0">
                  <a:solidFill>
                    <a:schemeClr val="accent3"/>
                  </a:solidFill>
                  <a:effectLst/>
                  <a:latin typeface="Cambria Math" panose="02040503050406030204" pitchFamily="18" charset="0"/>
                  <a:ea typeface="Cambria Math" panose="02040503050406030204" pitchFamily="18" charset="0"/>
                </a:endParaRPr>
              </a:p>
              <a:p>
                <a:pPr marL="0" indent="0">
                  <a:buNone/>
                </a:pPr>
                <a:endParaRPr lang="en-US" sz="2000" b="0" dirty="0">
                  <a:solidFill>
                    <a:schemeClr val="accent3"/>
                  </a:solidFill>
                  <a:effectLst/>
                  <a:latin typeface="Cambria Math" panose="02040503050406030204" pitchFamily="18" charset="0"/>
                  <a:ea typeface="Cambria Math" panose="02040503050406030204" pitchFamily="18" charset="0"/>
                </a:endParaRPr>
              </a:p>
              <a:p>
                <a:pPr marL="0" indent="0" algn="ctr">
                  <a:buNone/>
                </a:pPr>
                <a:r>
                  <a:rPr lang="en-US" sz="2000" b="0" dirty="0">
                    <a:solidFill>
                      <a:schemeClr val="accent3"/>
                    </a:solidFill>
                    <a:effectLst/>
                    <a:latin typeface="Cambria Math" panose="02040503050406030204" pitchFamily="18" charset="0"/>
                    <a:ea typeface="Cambria Math" panose="02040503050406030204" pitchFamily="18" charset="0"/>
                  </a:rPr>
                  <a:t> </a:t>
                </a:r>
                <a14:m>
                  <m:oMath xmlns:m="http://schemas.openxmlformats.org/officeDocument/2006/math">
                    <m:f>
                      <m:fPr>
                        <m:ctrlPr>
                          <a:rPr lang="en-US" sz="2000" b="0" i="1">
                            <a:solidFill>
                              <a:schemeClr val="accent3"/>
                            </a:solidFill>
                            <a:latin typeface="Cambria Math" panose="02040503050406030204" pitchFamily="18" charset="0"/>
                            <a:ea typeface="Cambria Math" panose="02040503050406030204" pitchFamily="18" charset="0"/>
                            <a:cs typeface="Arial" panose="020B0604020202020204" pitchFamily="34" charset="0"/>
                          </a:rPr>
                        </m:ctrlPr>
                      </m:fPr>
                      <m:num>
                        <m:sSub>
                          <m:sSubPr>
                            <m:ctrlPr>
                              <a:rPr lang="en-US" sz="2000" b="0" i="1">
                                <a:solidFill>
                                  <a:schemeClr val="accent3"/>
                                </a:solidFill>
                                <a:latin typeface="Cambria Math" panose="02040503050406030204" pitchFamily="18" charset="0"/>
                                <a:ea typeface="Cambria Math" panose="02040503050406030204" pitchFamily="18" charset="0"/>
                                <a:cs typeface="Arial" panose="020B0604020202020204" pitchFamily="34" charset="0"/>
                              </a:rPr>
                            </m:ctrlPr>
                          </m:sSubPr>
                          <m:e>
                            <m:r>
                              <a:rPr lang="en-US" sz="2000" b="0" i="1">
                                <a:solidFill>
                                  <a:schemeClr val="accent3"/>
                                </a:solidFill>
                                <a:latin typeface="Cambria Math" panose="02040503050406030204" pitchFamily="18" charset="0"/>
                                <a:ea typeface="Cambria Math" panose="02040503050406030204" pitchFamily="18" charset="0"/>
                                <a:cs typeface="Arial" panose="020B0604020202020204" pitchFamily="34" charset="0"/>
                              </a:rPr>
                              <m:t>𝐼</m:t>
                            </m:r>
                          </m:e>
                          <m:sub>
                            <m:r>
                              <a:rPr lang="en-US" sz="2000" b="0" i="1">
                                <a:solidFill>
                                  <a:schemeClr val="accent3"/>
                                </a:solidFill>
                                <a:latin typeface="Cambria Math" panose="02040503050406030204" pitchFamily="18" charset="0"/>
                                <a:ea typeface="Cambria Math" panose="02040503050406030204" pitchFamily="18" charset="0"/>
                                <a:cs typeface="Arial" panose="020B0604020202020204" pitchFamily="34" charset="0"/>
                              </a:rPr>
                              <m:t>𝑝</m:t>
                            </m:r>
                          </m:sub>
                        </m:sSub>
                      </m:num>
                      <m:den>
                        <m:r>
                          <a:rPr lang="en-US" sz="2000" b="0" i="1">
                            <a:solidFill>
                              <a:schemeClr val="accent3"/>
                            </a:solidFill>
                            <a:latin typeface="Cambria Math" panose="02040503050406030204" pitchFamily="18" charset="0"/>
                            <a:ea typeface="Cambria Math" panose="02040503050406030204" pitchFamily="18" charset="0"/>
                            <a:cs typeface="Arial" panose="020B0604020202020204" pitchFamily="34" charset="0"/>
                          </a:rPr>
                          <m:t>𝑡</m:t>
                        </m:r>
                      </m:den>
                    </m:f>
                    <m:r>
                      <a:rPr lang="en-US" sz="2000" b="0">
                        <a:solidFill>
                          <a:schemeClr val="accent3"/>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2000" b="0" i="1" smtClean="0">
                            <a:solidFill>
                              <a:schemeClr val="accent3"/>
                            </a:solidFill>
                            <a:latin typeface="Cambria Math" panose="02040503050406030204" pitchFamily="18" charset="0"/>
                            <a:ea typeface="Cambria Math" panose="02040503050406030204" pitchFamily="18" charset="0"/>
                            <a:cs typeface="Arial" panose="020B0604020202020204" pitchFamily="34" charset="0"/>
                          </a:rPr>
                        </m:ctrlPr>
                      </m:sSupPr>
                      <m:e>
                        <m:r>
                          <a:rPr lang="en-US" sz="2000" b="0" i="1" smtClean="0">
                            <a:solidFill>
                              <a:schemeClr val="accent3"/>
                            </a:solidFill>
                            <a:latin typeface="Cambria Math" panose="02040503050406030204" pitchFamily="18" charset="0"/>
                            <a:ea typeface="Cambria Math" panose="02040503050406030204" pitchFamily="18" charset="0"/>
                            <a:cs typeface="Arial" panose="020B0604020202020204" pitchFamily="34" charset="0"/>
                          </a:rPr>
                          <m:t>𝑆</m:t>
                        </m:r>
                      </m:e>
                      <m:sup>
                        <m:r>
                          <a:rPr lang="en-US" sz="2000" b="0" i="1" smtClean="0">
                            <a:solidFill>
                              <a:schemeClr val="accent3"/>
                            </a:solidFill>
                            <a:latin typeface="Cambria Math" panose="02040503050406030204" pitchFamily="18" charset="0"/>
                            <a:ea typeface="Cambria Math" panose="02040503050406030204" pitchFamily="18" charset="0"/>
                            <a:cs typeface="Arial" panose="020B0604020202020204" pitchFamily="34" charset="0"/>
                          </a:rPr>
                          <m:t>∗</m:t>
                        </m:r>
                      </m:sup>
                    </m:sSup>
                    <m:f>
                      <m:fPr>
                        <m:ctrlPr>
                          <a:rPr lang="en-US" sz="2000" b="0" i="1">
                            <a:solidFill>
                              <a:schemeClr val="accent3"/>
                            </a:solidFill>
                            <a:latin typeface="Cambria Math" panose="02040503050406030204" pitchFamily="18" charset="0"/>
                            <a:ea typeface="Cambria Math" panose="02040503050406030204" pitchFamily="18" charset="0"/>
                            <a:cs typeface="Arial" panose="020B0604020202020204" pitchFamily="34" charset="0"/>
                          </a:rPr>
                        </m:ctrlPr>
                      </m:fPr>
                      <m:num>
                        <m:sSub>
                          <m:sSubPr>
                            <m:ctrlPr>
                              <a:rPr lang="en-US" sz="2000" b="0" i="1" smtClean="0">
                                <a:solidFill>
                                  <a:schemeClr val="accent3"/>
                                </a:solidFill>
                                <a:latin typeface="Cambria Math" panose="02040503050406030204" pitchFamily="18" charset="0"/>
                                <a:ea typeface="Cambria Math" panose="02040503050406030204" pitchFamily="18" charset="0"/>
                                <a:cs typeface="Arial" panose="020B0604020202020204" pitchFamily="34" charset="0"/>
                              </a:rPr>
                            </m:ctrlPr>
                          </m:sSubPr>
                          <m:e>
                            <m:r>
                              <a:rPr lang="en-US" sz="2000" b="0" i="1" smtClean="0">
                                <a:solidFill>
                                  <a:schemeClr val="accent3"/>
                                </a:solidFill>
                                <a:latin typeface="Cambria Math" panose="02040503050406030204" pitchFamily="18" charset="0"/>
                                <a:ea typeface="Cambria Math" panose="02040503050406030204" pitchFamily="18" charset="0"/>
                                <a:cs typeface="Arial" panose="020B0604020202020204" pitchFamily="34" charset="0"/>
                              </a:rPr>
                              <m:t>𝑚</m:t>
                            </m:r>
                          </m:e>
                          <m:sub>
                            <m:r>
                              <a:rPr lang="en-US" sz="2000" b="0" i="1" smtClean="0">
                                <a:solidFill>
                                  <a:schemeClr val="accent3"/>
                                </a:solidFill>
                                <a:latin typeface="Cambria Math" panose="02040503050406030204" pitchFamily="18" charset="0"/>
                                <a:ea typeface="Cambria Math" panose="02040503050406030204" pitchFamily="18" charset="0"/>
                                <a:cs typeface="Arial" panose="020B0604020202020204" pitchFamily="34" charset="0"/>
                              </a:rPr>
                              <m:t>𝑝</m:t>
                            </m:r>
                          </m:sub>
                        </m:sSub>
                      </m:num>
                      <m:den>
                        <m:sSub>
                          <m:sSubPr>
                            <m:ctrlPr>
                              <a:rPr lang="en-US" sz="2000" b="0" i="1">
                                <a:solidFill>
                                  <a:schemeClr val="accent3"/>
                                </a:solidFill>
                                <a:latin typeface="Cambria Math" panose="02040503050406030204" pitchFamily="18" charset="0"/>
                                <a:ea typeface="Cambria Math" panose="02040503050406030204" pitchFamily="18" charset="0"/>
                                <a:cs typeface="Arial" panose="020B0604020202020204" pitchFamily="34" charset="0"/>
                              </a:rPr>
                            </m:ctrlPr>
                          </m:sSubPr>
                          <m:e>
                            <m:r>
                              <a:rPr lang="en-US" sz="2000" b="0" i="1">
                                <a:solidFill>
                                  <a:schemeClr val="accent3"/>
                                </a:solidFill>
                                <a:latin typeface="Cambria Math" panose="02040503050406030204" pitchFamily="18" charset="0"/>
                                <a:ea typeface="Cambria Math" panose="02040503050406030204" pitchFamily="18" charset="0"/>
                                <a:cs typeface="Arial" panose="020B0604020202020204" pitchFamily="34" charset="0"/>
                              </a:rPr>
                              <m:t>𝐴</m:t>
                            </m:r>
                          </m:e>
                          <m:sub>
                            <m:r>
                              <a:rPr lang="en-US" sz="2000" b="0" i="1">
                                <a:solidFill>
                                  <a:schemeClr val="accent3"/>
                                </a:solidFill>
                                <a:latin typeface="Cambria Math" panose="02040503050406030204" pitchFamily="18" charset="0"/>
                                <a:ea typeface="Cambria Math" panose="02040503050406030204" pitchFamily="18" charset="0"/>
                                <a:cs typeface="Arial" panose="020B0604020202020204" pitchFamily="34" charset="0"/>
                              </a:rPr>
                              <m:t>𝑑</m:t>
                            </m:r>
                          </m:sub>
                        </m:sSub>
                      </m:den>
                    </m:f>
                    <m:r>
                      <a:rPr lang="en-US" sz="2000" b="0">
                        <a:solidFill>
                          <a:schemeClr val="accent3"/>
                        </a:solidFill>
                        <a:latin typeface="Cambria Math" panose="02040503050406030204" pitchFamily="18" charset="0"/>
                        <a:ea typeface="Cambria Math" panose="02040503050406030204" pitchFamily="18" charset="0"/>
                        <a:cs typeface="Arial" panose="020B0604020202020204" pitchFamily="34" charset="0"/>
                      </a:rPr>
                      <m:t>→</m:t>
                    </m:r>
                    <m:f>
                      <m:fPr>
                        <m:ctrlP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ctrlPr>
                      </m:fPr>
                      <m:num>
                        <m:sSub>
                          <m:sSubPr>
                            <m:ctrlP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ctrlPr>
                          </m:sSubPr>
                          <m:e>
                            <m: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𝐼</m:t>
                            </m:r>
                          </m:e>
                          <m:sub>
                            <m: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𝑝</m:t>
                            </m:r>
                          </m:sub>
                        </m:sSub>
                      </m:num>
                      <m:den>
                        <m: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𝑡</m:t>
                        </m:r>
                      </m:den>
                    </m:f>
                    <m:r>
                      <a:rPr lang="en-US" sz="2000" b="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m:t>
                    </m:r>
                    <m:f>
                      <m:fPr>
                        <m:ctrlPr>
                          <a:rPr lang="en-US"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ctrlPr>
                      </m:fPr>
                      <m:num>
                        <m:sSup>
                          <m:sSupPr>
                            <m:ctrlPr>
                              <a:rPr lang="en-US"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ctrlPr>
                          </m:sSupPr>
                          <m:e>
                            <m:r>
                              <m:rPr>
                                <m:sty m:val="p"/>
                              </m:rPr>
                              <a:rPr lang="en-US" sz="2000" b="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S</m:t>
                            </m:r>
                          </m:e>
                          <m:sup>
                            <m:r>
                              <a:rPr lang="en-US"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m:t>
                            </m:r>
                          </m:sup>
                        </m:sSup>
                        <m:r>
                          <a:rPr lang="el-GR"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𝜂</m:t>
                        </m:r>
                        <m:r>
                          <a:rPr lang="el-GR" sz="2000" b="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 </m:t>
                        </m:r>
                        <m:r>
                          <a:rPr lang="en-US"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𝑄</m:t>
                        </m:r>
                        <m:r>
                          <a:rPr lang="en-US" sz="2000" b="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 </m:t>
                        </m:r>
                        <m:sSub>
                          <m:sSubPr>
                            <m:ctrlP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ctrlPr>
                          </m:sSubPr>
                          <m:e>
                            <m: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𝑡</m:t>
                            </m:r>
                          </m:e>
                          <m:sub>
                            <m: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𝑐</m:t>
                            </m:r>
                          </m:sub>
                        </m:sSub>
                      </m:num>
                      <m:den>
                        <m:sSub>
                          <m:sSubPr>
                            <m:ctrlP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ctrlPr>
                          </m:sSubPr>
                          <m:e>
                            <m: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𝐴</m:t>
                            </m:r>
                          </m:e>
                          <m:sub>
                            <m: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𝑑</m:t>
                            </m:r>
                          </m:sub>
                        </m:sSub>
                      </m:den>
                    </m:f>
                    <m:r>
                      <a:rPr lang="en-US" sz="2000" b="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 </m:t>
                    </m:r>
                    <m:sSub>
                      <m:sSubPr>
                        <m:ctrlPr>
                          <a:rPr lang="en-US"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ctrlPr>
                      </m:sSubPr>
                      <m:e>
                        <m:r>
                          <a:rPr lang="en-US"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𝐶</m:t>
                        </m:r>
                      </m:e>
                      <m:sub>
                        <m:r>
                          <a:rPr lang="en-US"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𝑖𝑛</m:t>
                        </m:r>
                      </m:sub>
                    </m:sSub>
                    <m:r>
                      <a:rPr lang="en-US" sz="2000" b="0" i="0"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 → </m:t>
                    </m:r>
                  </m:oMath>
                </a14:m>
                <a:endParaRPr lang="en-US" sz="2000" b="0" i="0" dirty="0">
                  <a:solidFill>
                    <a:schemeClr val="accent3"/>
                  </a:solidFill>
                  <a:effectLst/>
                  <a:latin typeface="Cambria Math" panose="02040503050406030204" pitchFamily="18" charset="0"/>
                  <a:ea typeface="Cambria Math" panose="02040503050406030204" pitchFamily="18" charset="0"/>
                  <a:cs typeface="Arial" panose="020B0604020202020204" pitchFamily="34" charset="0"/>
                </a:endParaRPr>
              </a:p>
              <a:p>
                <a:pPr marL="0" indent="0">
                  <a:buNone/>
                </a:pPr>
                <a:endParaRPr lang="en-US" sz="2000" b="0" i="1" dirty="0">
                  <a:solidFill>
                    <a:schemeClr val="accent3"/>
                  </a:solidFill>
                  <a:effectLst/>
                  <a:latin typeface="Cambria Math" panose="02040503050406030204" pitchFamily="18" charset="0"/>
                  <a:ea typeface="Cambria Math" panose="02040503050406030204" pitchFamily="18" charset="0"/>
                  <a:cs typeface="Arial" panose="020B0604020202020204" pitchFamily="34" charset="0"/>
                </a:endParaRPr>
              </a:p>
              <a:p>
                <a:pPr marL="0" indent="0">
                  <a:buNone/>
                </a:pPr>
                <a14:m>
                  <m:oMathPara xmlns:m="http://schemas.openxmlformats.org/officeDocument/2006/math">
                    <m:oMathParaPr>
                      <m:jc m:val="center"/>
                    </m:oMathParaPr>
                    <m:oMath xmlns:m="http://schemas.openxmlformats.org/officeDocument/2006/math">
                      <m:sSub>
                        <m:sSubPr>
                          <m:ctrlP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ctrlPr>
                        </m:sSubPr>
                        <m:e>
                          <m:r>
                            <a:rPr lang="en-US"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𝑆</m:t>
                          </m:r>
                        </m:e>
                        <m:sub>
                          <m:r>
                            <a:rPr lang="en-US"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𝑐</m:t>
                          </m:r>
                        </m:sub>
                      </m:sSub>
                      <m:r>
                        <a:rPr lang="en-US" sz="2000" b="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m:t>
                      </m:r>
                      <m:f>
                        <m:fPr>
                          <m:ctrlPr>
                            <a:rPr lang="en-US"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ctrlPr>
                        </m:fPr>
                        <m:num>
                          <m:sSup>
                            <m:sSupPr>
                              <m:ctrlPr>
                                <a:rPr lang="en-US"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ctrlPr>
                            </m:sSupPr>
                            <m:e>
                              <m:r>
                                <a:rPr lang="en-US"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𝑆</m:t>
                              </m:r>
                            </m:e>
                            <m:sup>
                              <m:r>
                                <a:rPr lang="en-US"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m:t>
                              </m:r>
                            </m:sup>
                          </m:sSup>
                          <m:r>
                            <a:rPr lang="el-GR"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𝜂</m:t>
                          </m:r>
                          <m:r>
                            <a:rPr lang="el-GR" sz="2000" b="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 </m:t>
                          </m:r>
                          <m:r>
                            <a:rPr lang="en-US" sz="2000" b="0" i="1">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𝑄</m:t>
                          </m:r>
                          <m:r>
                            <a:rPr lang="en-US" sz="2000" b="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 </m:t>
                          </m:r>
                          <m:sSub>
                            <m:sSubPr>
                              <m:ctrlP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ctrlPr>
                            </m:sSubPr>
                            <m:e>
                              <m: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𝑡</m:t>
                              </m:r>
                            </m:e>
                            <m:sub>
                              <m: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𝑐</m:t>
                              </m:r>
                            </m:sub>
                          </m:sSub>
                        </m:num>
                        <m:den>
                          <m:sSub>
                            <m:sSubPr>
                              <m:ctrlP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ctrlPr>
                            </m:sSubPr>
                            <m:e>
                              <m: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𝐴</m:t>
                              </m:r>
                            </m:e>
                            <m:sub>
                              <m:r>
                                <a:rPr lang="en-US" sz="2000" b="0" i="1" smtClean="0">
                                  <a:solidFill>
                                    <a:schemeClr val="accent3"/>
                                  </a:solidFill>
                                  <a:effectLst/>
                                  <a:latin typeface="Cambria Math" panose="02040503050406030204" pitchFamily="18" charset="0"/>
                                  <a:ea typeface="Cambria Math" panose="02040503050406030204" pitchFamily="18" charset="0"/>
                                  <a:cs typeface="Arial" panose="020B0604020202020204" pitchFamily="34" charset="0"/>
                                </a:rPr>
                                <m:t>𝑑</m:t>
                              </m:r>
                            </m:sub>
                          </m:sSub>
                        </m:den>
                      </m:f>
                    </m:oMath>
                  </m:oMathPara>
                </a14:m>
                <a:endParaRPr lang="en-US" sz="2000" dirty="0">
                  <a:solidFill>
                    <a:schemeClr val="accent3"/>
                  </a:solidFill>
                </a:endParaRPr>
              </a:p>
              <a:p>
                <a:pPr marL="0" indent="0">
                  <a:buNone/>
                </a:pPr>
                <a:endParaRPr lang="en-US" sz="1400" b="0" i="1" dirty="0">
                  <a:solidFill>
                    <a:schemeClr val="accent3"/>
                  </a:solidFill>
                  <a:latin typeface="+mn-lt"/>
                  <a:ea typeface="Calibri" panose="020F0502020204030204" pitchFamily="34" charset="0"/>
                  <a:cs typeface="Times New Roman" panose="02020603050405020304" pitchFamily="18" charset="0"/>
                </a:endParaRPr>
              </a:p>
              <a:p>
                <a:pPr marL="0" indent="0">
                  <a:buNone/>
                </a:pPr>
                <a14:m>
                  <m:oMath xmlns:m="http://schemas.openxmlformats.org/officeDocument/2006/math">
                    <m:sSup>
                      <m:sSupPr>
                        <m:ctrlPr>
                          <a:rPr lang="en-US" sz="1400" i="1" smtClean="0">
                            <a:solidFill>
                              <a:schemeClr val="accent3"/>
                            </a:solidFill>
                            <a:latin typeface="Cambria Math" panose="02040503050406030204" pitchFamily="18" charset="0"/>
                            <a:cs typeface="Arial" panose="020B0604020202020204" pitchFamily="34" charset="0"/>
                          </a:rPr>
                        </m:ctrlPr>
                      </m:sSupPr>
                      <m:e>
                        <m:r>
                          <a:rPr lang="en-US" sz="1400" b="1" i="1">
                            <a:solidFill>
                              <a:schemeClr val="accent3"/>
                            </a:solidFill>
                            <a:latin typeface="Cambria Math" panose="02040503050406030204" pitchFamily="18" charset="0"/>
                            <a:ea typeface="Calibri" panose="020F0502020204030204" pitchFamily="34" charset="0"/>
                            <a:cs typeface="Arial" panose="020B0604020202020204" pitchFamily="34" charset="0"/>
                          </a:rPr>
                          <m:t>𝑺</m:t>
                        </m:r>
                      </m:e>
                      <m:sup>
                        <m:r>
                          <a:rPr lang="en-US" sz="1400" b="1" i="1">
                            <a:solidFill>
                              <a:schemeClr val="accent3"/>
                            </a:solidFill>
                            <a:latin typeface="Cambria Math" panose="02040503050406030204" pitchFamily="18" charset="0"/>
                            <a:ea typeface="Calibri" panose="020F0502020204030204" pitchFamily="34" charset="0"/>
                            <a:cs typeface="Arial" panose="020B0604020202020204" pitchFamily="34" charset="0"/>
                          </a:rPr>
                          <m:t>∗</m:t>
                        </m:r>
                      </m:sup>
                    </m:sSup>
                    <m:r>
                      <a:rPr lang="en-US" sz="1400" b="1" i="1">
                        <a:solidFill>
                          <a:schemeClr val="accent3"/>
                        </a:solidFill>
                        <a:latin typeface="Cambria Math" panose="02040503050406030204" pitchFamily="18" charset="0"/>
                        <a:ea typeface="Calibri" panose="020F0502020204030204" pitchFamily="34" charset="0"/>
                        <a:cs typeface="Arial" panose="020B0604020202020204" pitchFamily="34" charset="0"/>
                      </a:rPr>
                      <m:t> </m:t>
                    </m:r>
                  </m:oMath>
                </a14:m>
                <a:r>
                  <a:rPr lang="en-US" sz="1400" b="0" dirty="0">
                    <a:solidFill>
                      <a:schemeClr val="accent3"/>
                    </a:solidFill>
                    <a:latin typeface="+mn-lt"/>
                    <a:ea typeface="Times New Roman" panose="02020603050405020304" pitchFamily="18" charset="0"/>
                  </a:rPr>
                  <a:t>: Slope of the linear fit which indicates the method’s sensitivity</a:t>
                </a:r>
                <a:endParaRPr lang="en-US" sz="1400" i="1" dirty="0">
                  <a:solidFill>
                    <a:schemeClr val="accent3"/>
                  </a:solidFill>
                  <a:latin typeface="Cambria Math" panose="02040503050406030204" pitchFamily="18" charset="0"/>
                  <a:cs typeface="Arial" panose="020B0604020202020204" pitchFamily="34" charset="0"/>
                </a:endParaRPr>
              </a:p>
              <a:p>
                <a:pPr marL="0" indent="0">
                  <a:buNone/>
                </a:pPr>
                <a14:m>
                  <m:oMath xmlns:m="http://schemas.openxmlformats.org/officeDocument/2006/math">
                    <m:sSub>
                      <m:sSubPr>
                        <m:ctrlPr>
                          <a:rPr lang="en-US" sz="1400" i="1">
                            <a:solidFill>
                              <a:schemeClr val="accent3"/>
                            </a:solidFill>
                            <a:latin typeface="Cambria Math" panose="02040503050406030204" pitchFamily="18" charset="0"/>
                            <a:cs typeface="Arial" panose="020B0604020202020204" pitchFamily="34" charset="0"/>
                          </a:rPr>
                        </m:ctrlPr>
                      </m:sSubPr>
                      <m:e>
                        <m:r>
                          <a:rPr lang="en-US" sz="1400" b="1" i="1">
                            <a:solidFill>
                              <a:schemeClr val="accent3"/>
                            </a:solidFill>
                            <a:latin typeface="Cambria Math" panose="02040503050406030204" pitchFamily="18" charset="0"/>
                            <a:ea typeface="Calibri" panose="020F0502020204030204" pitchFamily="34" charset="0"/>
                            <a:cs typeface="Arial" panose="020B0604020202020204" pitchFamily="34" charset="0"/>
                          </a:rPr>
                          <m:t>𝑺</m:t>
                        </m:r>
                      </m:e>
                      <m:sub>
                        <m:r>
                          <a:rPr lang="en-US" sz="1400" b="1" i="1">
                            <a:solidFill>
                              <a:schemeClr val="accent3"/>
                            </a:solidFill>
                            <a:latin typeface="Cambria Math" panose="02040503050406030204" pitchFamily="18" charset="0"/>
                            <a:ea typeface="Calibri" panose="020F0502020204030204" pitchFamily="34" charset="0"/>
                            <a:cs typeface="Arial" panose="020B0604020202020204" pitchFamily="34" charset="0"/>
                          </a:rPr>
                          <m:t>𝒄</m:t>
                        </m:r>
                      </m:sub>
                    </m:sSub>
                  </m:oMath>
                </a14:m>
                <a:r>
                  <a:rPr lang="en-US" altLang="en-US" sz="1400" baseline="-30000" dirty="0">
                    <a:solidFill>
                      <a:schemeClr val="accent3"/>
                    </a:solidFill>
                    <a:latin typeface="+mn-lt"/>
                    <a:ea typeface="Times New Roman" panose="02020603050405020304" pitchFamily="18" charset="0"/>
                    <a:cs typeface="Arial" panose="020B0604020202020204" pitchFamily="34" charset="0"/>
                  </a:rPr>
                  <a:t> </a:t>
                </a:r>
                <a:r>
                  <a:rPr lang="en-US" altLang="en-US" sz="1400" b="0" dirty="0">
                    <a:solidFill>
                      <a:schemeClr val="accent3"/>
                    </a:solidFill>
                    <a:latin typeface="+mn-lt"/>
                    <a:ea typeface="Times New Roman" panose="02020603050405020304" pitchFamily="18" charset="0"/>
                    <a:cs typeface="Arial" panose="020B0604020202020204" pitchFamily="34" charset="0"/>
                  </a:rPr>
                  <a:t>: The method’s sensitivity</a:t>
                </a:r>
                <a:endParaRPr lang="en-US" sz="1400" b="0" dirty="0">
                  <a:solidFill>
                    <a:schemeClr val="accent3"/>
                  </a:solidFill>
                  <a:latin typeface="+mn-lt"/>
                  <a:ea typeface="Times New Roman" panose="02020603050405020304" pitchFamily="18" charset="0"/>
                </a:endParaRPr>
              </a:p>
              <a:p>
                <a:pPr marL="0" indent="0">
                  <a:buNone/>
                </a:pPr>
                <a:endParaRPr lang="en-US" dirty="0">
                  <a:solidFill>
                    <a:schemeClr val="accent3"/>
                  </a:solidFill>
                </a:endParaRPr>
              </a:p>
              <a:p>
                <a:pPr algn="r"/>
                <a:endParaRPr lang="en-US" dirty="0">
                  <a:solidFill>
                    <a:schemeClr val="accent3"/>
                  </a:solidFill>
                </a:endParaRPr>
              </a:p>
              <a:p>
                <a:pPr algn="r"/>
                <a:endParaRPr lang="en-US" dirty="0">
                  <a:solidFill>
                    <a:schemeClr val="accent3"/>
                  </a:solidFill>
                </a:endParaRPr>
              </a:p>
            </p:txBody>
          </p:sp>
        </mc:Choice>
        <mc:Fallback xmlns="">
          <p:sp>
            <p:nvSpPr>
              <p:cNvPr id="2" name="Content Placeholder 1">
                <a:extLst>
                  <a:ext uri="{FF2B5EF4-FFF2-40B4-BE49-F238E27FC236}">
                    <a16:creationId xmlns:a16="http://schemas.microsoft.com/office/drawing/2014/main" id="{F30D1A86-BF67-4B4E-9A80-A650BDA718DF}"/>
                  </a:ext>
                </a:extLst>
              </p:cNvPr>
              <p:cNvSpPr>
                <a:spLocks noGrp="1" noRot="1" noChangeAspect="1" noMove="1" noResize="1" noEditPoints="1" noAdjustHandles="1" noChangeArrowheads="1" noChangeShapeType="1" noTextEdit="1"/>
              </p:cNvSpPr>
              <p:nvPr>
                <p:ph sz="half" idx="2"/>
              </p:nvPr>
            </p:nvSpPr>
            <p:spPr>
              <a:xfrm>
                <a:off x="78110" y="787621"/>
                <a:ext cx="3893902" cy="3568257"/>
              </a:xfrm>
              <a:blipFill>
                <a:blip r:embed="rId3"/>
                <a:stretch>
                  <a:fillRect l="-469" b="-3413"/>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F46AD5AA-E42C-41F9-92B4-AB0E9B591E04}"/>
              </a:ext>
            </a:extLst>
          </p:cNvPr>
          <p:cNvSpPr/>
          <p:nvPr/>
        </p:nvSpPr>
        <p:spPr>
          <a:xfrm>
            <a:off x="1191329" y="2704991"/>
            <a:ext cx="1737516" cy="838309"/>
          </a:xfrm>
          <a:prstGeom prst="rect">
            <a:avLst/>
          </a:prstGeom>
          <a:noFill/>
          <a:ln w="38100">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D06F2623-AD8B-4894-B31F-EAC4B8231910}"/>
              </a:ext>
            </a:extLst>
          </p:cNvPr>
          <p:cNvGraphicFramePr>
            <a:graphicFrameLocks noGrp="1"/>
          </p:cNvGraphicFramePr>
          <p:nvPr>
            <p:extLst>
              <p:ext uri="{D42A27DB-BD31-4B8C-83A1-F6EECF244321}">
                <p14:modId xmlns:p14="http://schemas.microsoft.com/office/powerpoint/2010/main" val="871989455"/>
              </p:ext>
            </p:extLst>
          </p:nvPr>
        </p:nvGraphicFramePr>
        <p:xfrm>
          <a:off x="3927763" y="1946182"/>
          <a:ext cx="5216237" cy="2191628"/>
        </p:xfrm>
        <a:graphic>
          <a:graphicData uri="http://schemas.openxmlformats.org/drawingml/2006/table">
            <a:tbl>
              <a:tblPr firstRow="1" firstCol="1" bandRow="1">
                <a:tableStyleId>{5C22544A-7EE6-4342-B048-85BDC9FD1C3A}</a:tableStyleId>
              </a:tblPr>
              <a:tblGrid>
                <a:gridCol w="2119746">
                  <a:extLst>
                    <a:ext uri="{9D8B030D-6E8A-4147-A177-3AD203B41FA5}">
                      <a16:colId xmlns:a16="http://schemas.microsoft.com/office/drawing/2014/main" val="3639673394"/>
                    </a:ext>
                  </a:extLst>
                </a:gridCol>
                <a:gridCol w="1091046">
                  <a:extLst>
                    <a:ext uri="{9D8B030D-6E8A-4147-A177-3AD203B41FA5}">
                      <a16:colId xmlns:a16="http://schemas.microsoft.com/office/drawing/2014/main" val="609949709"/>
                    </a:ext>
                  </a:extLst>
                </a:gridCol>
                <a:gridCol w="1049481">
                  <a:extLst>
                    <a:ext uri="{9D8B030D-6E8A-4147-A177-3AD203B41FA5}">
                      <a16:colId xmlns:a16="http://schemas.microsoft.com/office/drawing/2014/main" val="2718424628"/>
                    </a:ext>
                  </a:extLst>
                </a:gridCol>
                <a:gridCol w="955964">
                  <a:extLst>
                    <a:ext uri="{9D8B030D-6E8A-4147-A177-3AD203B41FA5}">
                      <a16:colId xmlns:a16="http://schemas.microsoft.com/office/drawing/2014/main" val="4162769514"/>
                    </a:ext>
                  </a:extLst>
                </a:gridCol>
              </a:tblGrid>
              <a:tr h="377440">
                <a:tc>
                  <a:txBody>
                    <a:bodyPr/>
                    <a:lstStyle/>
                    <a:p>
                      <a:pPr marL="0" marR="0" algn="ctr">
                        <a:lnSpc>
                          <a:spcPct val="200000"/>
                        </a:lnSpc>
                        <a:spcBef>
                          <a:spcPts val="0"/>
                        </a:spcBef>
                        <a:spcAft>
                          <a:spcPts val="0"/>
                        </a:spcAft>
                      </a:pPr>
                      <a:r>
                        <a:rPr lang="en-US" sz="1400" dirty="0">
                          <a:solidFill>
                            <a:schemeClr val="tx1"/>
                          </a:solidFill>
                          <a:effectLst/>
                        </a:rPr>
                        <a:t>Collection method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tx1"/>
                          </a:solidFill>
                          <a:effectLst/>
                        </a:rPr>
                        <a:t>Collection Efficiency (</a:t>
                      </a:r>
                      <a:r>
                        <a:rPr lang="el-GR" sz="1400" dirty="0">
                          <a:solidFill>
                            <a:schemeClr val="tx1"/>
                          </a:solidFill>
                          <a:effectLst/>
                        </a:rPr>
                        <a:t>η)</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a:solidFill>
                            <a:schemeClr val="tx1"/>
                          </a:solidFill>
                          <a:effectLst/>
                        </a:rPr>
                        <a:t>Q (L min</a:t>
                      </a:r>
                      <a:r>
                        <a:rPr lang="en-US" sz="1400" baseline="30000" dirty="0">
                          <a:solidFill>
                            <a:schemeClr val="tx1"/>
                          </a:solidFill>
                          <a:effectLst/>
                        </a:rPr>
                        <a:t>-1</a:t>
                      </a:r>
                      <a:r>
                        <a:rPr lang="en-US" sz="1400" dirty="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a:solidFill>
                            <a:schemeClr val="tx1"/>
                          </a:solidFill>
                          <a:effectLst/>
                        </a:rPr>
                        <a:t>D</a:t>
                      </a:r>
                      <a:r>
                        <a:rPr lang="en-US" sz="1400" baseline="-25000" dirty="0">
                          <a:solidFill>
                            <a:schemeClr val="tx1"/>
                          </a:solidFill>
                          <a:effectLst/>
                        </a:rPr>
                        <a:t>90</a:t>
                      </a:r>
                      <a:r>
                        <a:rPr lang="en-US" sz="1400" dirty="0">
                          <a:solidFill>
                            <a:schemeClr val="tx1"/>
                          </a:solidFill>
                          <a:effectLst/>
                        </a:rPr>
                        <a:t> (mm)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414855"/>
                  </a:ext>
                </a:extLst>
              </a:tr>
              <a:tr h="322072">
                <a:tc>
                  <a:txBody>
                    <a:bodyPr/>
                    <a:lstStyle/>
                    <a:p>
                      <a:pPr marL="0" marR="0">
                        <a:lnSpc>
                          <a:spcPct val="100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Nano-spot Collector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0.96</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a:solidFill>
                            <a:schemeClr val="tx1"/>
                          </a:solidFill>
                          <a:effectLst/>
                        </a:rPr>
                        <a:t>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575660"/>
                  </a:ext>
                </a:extLst>
              </a:tr>
              <a:tr h="412690">
                <a:tc>
                  <a:txBody>
                    <a:bodyPr/>
                    <a:lstStyle/>
                    <a:p>
                      <a:pPr marL="0" marR="0">
                        <a:lnSpc>
                          <a:spcPct val="100000"/>
                        </a:lnSpc>
                        <a:spcBef>
                          <a:spcPts val="0"/>
                        </a:spcBef>
                        <a:spcAft>
                          <a:spcPts val="0"/>
                        </a:spcAft>
                      </a:pPr>
                      <a:r>
                        <a:rPr lang="en-US" sz="1400" dirty="0">
                          <a:solidFill>
                            <a:schemeClr val="tx1"/>
                          </a:solidFill>
                          <a:effectLst/>
                        </a:rPr>
                        <a:t>Spot Sampler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0.95</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1.0-1.5</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0199735"/>
                  </a:ext>
                </a:extLst>
              </a:tr>
              <a:tr h="404416">
                <a:tc>
                  <a:txBody>
                    <a:bodyPr/>
                    <a:lstStyle/>
                    <a:p>
                      <a:pPr marL="0" marR="0">
                        <a:lnSpc>
                          <a:spcPct val="100000"/>
                        </a:lnSpc>
                        <a:spcBef>
                          <a:spcPts val="0"/>
                        </a:spcBef>
                        <a:spcAft>
                          <a:spcPts val="0"/>
                        </a:spcAft>
                      </a:pPr>
                      <a:r>
                        <a:rPr lang="en-US" sz="1400" dirty="0">
                          <a:solidFill>
                            <a:schemeClr val="tx1"/>
                          </a:solidFill>
                          <a:effectLst/>
                        </a:rPr>
                        <a:t>Aerodynamic Lenses</a:t>
                      </a:r>
                      <a:r>
                        <a:rPr lang="en-US" sz="1400" baseline="30000" dirty="0">
                          <a:solidFill>
                            <a:schemeClr val="tx1"/>
                          </a:solidFill>
                          <a:effectLst/>
                        </a:rPr>
                        <a:t>(2-4)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a:solidFill>
                            <a:schemeClr val="tx1"/>
                          </a:solidFill>
                          <a:effectLst/>
                        </a:rPr>
                        <a:t>0.3-1.0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a:solidFill>
                            <a:schemeClr val="tx1"/>
                          </a:solidFill>
                          <a:effectLst/>
                        </a:rPr>
                        <a:t>0.108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a:solidFill>
                            <a:schemeClr val="tx1"/>
                          </a:solidFill>
                          <a:effectLst/>
                        </a:rPr>
                        <a:t>0.37-22.67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3160178"/>
                  </a:ext>
                </a:extLst>
              </a:tr>
              <a:tr h="141888">
                <a:tc>
                  <a:txBody>
                    <a:bodyPr/>
                    <a:lstStyle/>
                    <a:p>
                      <a:pPr marL="0" marR="0">
                        <a:lnSpc>
                          <a:spcPct val="100000"/>
                        </a:lnSpc>
                        <a:spcBef>
                          <a:spcPts val="0"/>
                        </a:spcBef>
                        <a:spcAft>
                          <a:spcPts val="0"/>
                        </a:spcAft>
                      </a:pPr>
                      <a:r>
                        <a:rPr lang="en-US" sz="1400" dirty="0">
                          <a:solidFill>
                            <a:schemeClr val="tx1"/>
                          </a:solidFill>
                          <a:effectLst/>
                        </a:rPr>
                        <a:t>Filtration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a:solidFill>
                            <a:schemeClr val="tx1"/>
                          </a:solidFill>
                          <a:effectLst/>
                        </a:rPr>
                        <a:t>1.0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a:solidFill>
                            <a:schemeClr val="tx1"/>
                          </a:solidFill>
                          <a:effectLst/>
                        </a:rPr>
                        <a:t>1.2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200000"/>
                        </a:lnSpc>
                        <a:spcBef>
                          <a:spcPts val="0"/>
                        </a:spcBef>
                        <a:spcAft>
                          <a:spcPts val="0"/>
                        </a:spcAft>
                      </a:pPr>
                      <a:r>
                        <a:rPr lang="en-US" sz="1400" dirty="0">
                          <a:solidFill>
                            <a:schemeClr val="tx1"/>
                          </a:solidFill>
                          <a:effectLst/>
                        </a:rPr>
                        <a:t>13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7114249"/>
                  </a:ext>
                </a:extLst>
              </a:tr>
            </a:tbl>
          </a:graphicData>
        </a:graphic>
      </p:graphicFrame>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0774DA8-E0B0-4F44-AE46-E61AB395A287}"/>
                  </a:ext>
                </a:extLst>
              </p:cNvPr>
              <p:cNvSpPr txBox="1"/>
              <p:nvPr/>
            </p:nvSpPr>
            <p:spPr>
              <a:xfrm>
                <a:off x="3927763" y="4137810"/>
                <a:ext cx="5361711" cy="276999"/>
              </a:xfrm>
              <a:prstGeom prst="rect">
                <a:avLst/>
              </a:prstGeom>
              <a:noFill/>
            </p:spPr>
            <p:txBody>
              <a:bodyPr wrap="square" rtlCol="0">
                <a:spAutoFit/>
              </a:bodyPr>
              <a:lstStyle/>
              <a:p>
                <a:pPr marL="0" marR="0" indent="0">
                  <a:spcBef>
                    <a:spcPts val="600"/>
                  </a:spcBef>
                  <a:spcAft>
                    <a:spcPts val="0"/>
                  </a:spcAft>
                </a:pPr>
                <a:r>
                  <a:rPr lang="en-GB" sz="1200" dirty="0">
                    <a:solidFill>
                      <a:schemeClr val="accent3"/>
                    </a:solidFill>
                    <a:effectLst/>
                    <a:latin typeface="Times New Roman" panose="02020603050405020304" pitchFamily="18" charset="0"/>
                    <a:ea typeface="Times New Roman" panose="02020603050405020304" pitchFamily="18" charset="0"/>
                  </a:rPr>
                  <a:t>The collection time </a:t>
                </a:r>
                <a:r>
                  <a:rPr lang="el-GR" sz="1200" dirty="0">
                    <a:solidFill>
                      <a:schemeClr val="accent3"/>
                    </a:solidFill>
                    <a:effectLst/>
                    <a:latin typeface="Times New Roman" panose="02020603050405020304" pitchFamily="18" charset="0"/>
                    <a:ea typeface="Times New Roman" panose="02020603050405020304" pitchFamily="18" charset="0"/>
                  </a:rPr>
                  <a:t>(</a:t>
                </a:r>
                <a14:m>
                  <m:oMath xmlns:m="http://schemas.openxmlformats.org/officeDocument/2006/math">
                    <m:sSub>
                      <m:sSubPr>
                        <m:ctrlPr>
                          <a:rPr lang="en-US" sz="1200" b="0" i="1" smtClean="0">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200" b="0" i="1" smtClean="0">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𝑡</m:t>
                        </m:r>
                      </m:e>
                      <m:sub>
                        <m:r>
                          <a:rPr lang="en-US" sz="1200" b="0" i="1" smtClean="0">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𝑐</m:t>
                        </m:r>
                      </m:sub>
                    </m:sSub>
                    <m:r>
                      <a:rPr lang="en-US" sz="1200" b="0" i="1">
                        <a:solidFill>
                          <a:schemeClr val="accent3"/>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l-GR" sz="1200" dirty="0">
                    <a:solidFill>
                      <a:schemeClr val="accent3"/>
                    </a:solidFill>
                    <a:effectLst/>
                    <a:latin typeface="Times New Roman" panose="02020603050405020304" pitchFamily="18" charset="0"/>
                    <a:ea typeface="Times New Roman" panose="02020603050405020304" pitchFamily="18" charset="0"/>
                  </a:rPr>
                  <a:t>) </a:t>
                </a:r>
                <a:r>
                  <a:rPr lang="en-GB" sz="1200" dirty="0">
                    <a:solidFill>
                      <a:schemeClr val="accent3"/>
                    </a:solidFill>
                    <a:effectLst/>
                    <a:latin typeface="Times New Roman" panose="02020603050405020304" pitchFamily="18" charset="0"/>
                    <a:ea typeface="Times New Roman" panose="02020603050405020304" pitchFamily="18" charset="0"/>
                  </a:rPr>
                  <a:t>used for the calculations was 1 minute.</a:t>
                </a:r>
                <a:endParaRPr lang="en-US" sz="1200" dirty="0">
                  <a:solidFill>
                    <a:schemeClr val="accent3"/>
                  </a:solidFill>
                  <a:effectLst/>
                  <a:latin typeface="Times New Roman" panose="02020603050405020304" pitchFamily="18" charset="0"/>
                  <a:ea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80774DA8-E0B0-4F44-AE46-E61AB395A287}"/>
                  </a:ext>
                </a:extLst>
              </p:cNvPr>
              <p:cNvSpPr txBox="1">
                <a:spLocks noRot="1" noChangeAspect="1" noMove="1" noResize="1" noEditPoints="1" noAdjustHandles="1" noChangeArrowheads="1" noChangeShapeType="1" noTextEdit="1"/>
              </p:cNvSpPr>
              <p:nvPr/>
            </p:nvSpPr>
            <p:spPr>
              <a:xfrm>
                <a:off x="3927763" y="4137810"/>
                <a:ext cx="5361711" cy="276999"/>
              </a:xfrm>
              <a:prstGeom prst="rect">
                <a:avLst/>
              </a:prstGeom>
              <a:blipFill>
                <a:blip r:embed="rId4"/>
                <a:stretch>
                  <a:fillRect t="-2222" b="-17778"/>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384008E0-26DF-46CB-A2DA-361B7C1CCCC3}"/>
              </a:ext>
            </a:extLst>
          </p:cNvPr>
          <p:cNvSpPr txBox="1"/>
          <p:nvPr/>
        </p:nvSpPr>
        <p:spPr>
          <a:xfrm>
            <a:off x="3938153" y="1341281"/>
            <a:ext cx="5361711" cy="866904"/>
          </a:xfrm>
          <a:prstGeom prst="rect">
            <a:avLst/>
          </a:prstGeom>
          <a:noFill/>
        </p:spPr>
        <p:txBody>
          <a:bodyPr wrap="square" rtlCol="0">
            <a:spAutoFit/>
          </a:bodyPr>
          <a:lstStyle/>
          <a:p>
            <a:pPr marL="0" marR="0">
              <a:spcBef>
                <a:spcPts val="0"/>
              </a:spcBef>
              <a:spcAft>
                <a:spcPts val="1000"/>
              </a:spcAft>
            </a:pPr>
            <a:r>
              <a:rPr lang="en-US" sz="1400" b="1" i="0"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Table 2</a:t>
            </a:r>
            <a:r>
              <a:rPr lang="en-US" sz="1400" i="0"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Operating parameters of several collection techniques for calculation of the collection methods’ sensitivity</a:t>
            </a:r>
            <a:endParaRPr lang="en-US" sz="1400" i="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400" dirty="0">
              <a:solidFill>
                <a:schemeClr val="accent3"/>
              </a:solidFill>
              <a:latin typeface="Calibri" panose="020F0502020204030204" pitchFamily="34" charset="0"/>
            </a:endParaRPr>
          </a:p>
        </p:txBody>
      </p:sp>
      <p:cxnSp>
        <p:nvCxnSpPr>
          <p:cNvPr id="4" name="Straight Connector 3">
            <a:extLst>
              <a:ext uri="{FF2B5EF4-FFF2-40B4-BE49-F238E27FC236}">
                <a16:creationId xmlns:a16="http://schemas.microsoft.com/office/drawing/2014/main" id="{0A6B2535-40DD-45CA-953F-E026C7B6364C}"/>
              </a:ext>
            </a:extLst>
          </p:cNvPr>
          <p:cNvCxnSpPr>
            <a:cxnSpLocks/>
          </p:cNvCxnSpPr>
          <p:nvPr/>
        </p:nvCxnSpPr>
        <p:spPr>
          <a:xfrm>
            <a:off x="3886200" y="924791"/>
            <a:ext cx="0" cy="407323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832127"/>
      </p:ext>
    </p:extLst>
  </p:cSld>
  <p:clrMapOvr>
    <a:masterClrMapping/>
  </p:clrMapOvr>
  <p:transition advTm="44267">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B77ADE8-5DFA-45D6-92BD-B09FF9CA1DC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3782291" y="777464"/>
            <a:ext cx="4931720" cy="3797087"/>
          </a:xfrm>
          <a:prstGeom prst="rect">
            <a:avLst/>
          </a:prstGeom>
          <a:noFill/>
          <a:ln>
            <a:noFill/>
          </a:ln>
        </p:spPr>
      </p:pic>
      <p:sp>
        <p:nvSpPr>
          <p:cNvPr id="17" name="Title 1">
            <a:extLst>
              <a:ext uri="{FF2B5EF4-FFF2-40B4-BE49-F238E27FC236}">
                <a16:creationId xmlns:a16="http://schemas.microsoft.com/office/drawing/2014/main" id="{678ECFCB-1C06-42D4-805C-9B4807272FEA}"/>
              </a:ext>
            </a:extLst>
          </p:cNvPr>
          <p:cNvSpPr txBox="1">
            <a:spLocks/>
          </p:cNvSpPr>
          <p:nvPr/>
        </p:nvSpPr>
        <p:spPr>
          <a:xfrm>
            <a:off x="0" y="115094"/>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cs typeface="Times New Roman" panose="02020603050405020304" pitchFamily="18" charset="0"/>
              </a:rPr>
              <a:t>Raman Spectroscopy : Measurement Sensitivity</a:t>
            </a:r>
          </a:p>
        </p:txBody>
      </p:sp>
      <p:sp>
        <p:nvSpPr>
          <p:cNvPr id="9" name="TextBox 8">
            <a:extLst>
              <a:ext uri="{FF2B5EF4-FFF2-40B4-BE49-F238E27FC236}">
                <a16:creationId xmlns:a16="http://schemas.microsoft.com/office/drawing/2014/main" id="{58E55AB6-3F9A-45B7-9B6C-AF93D7E43537}"/>
              </a:ext>
            </a:extLst>
          </p:cNvPr>
          <p:cNvSpPr txBox="1"/>
          <p:nvPr/>
        </p:nvSpPr>
        <p:spPr>
          <a:xfrm>
            <a:off x="3356263" y="4420662"/>
            <a:ext cx="5621482" cy="307777"/>
          </a:xfrm>
          <a:prstGeom prst="rect">
            <a:avLst/>
          </a:prstGeom>
          <a:noFill/>
        </p:spPr>
        <p:txBody>
          <a:bodyPr wrap="square">
            <a:spAutoFit/>
          </a:bodyPr>
          <a:lstStyle/>
          <a:p>
            <a:pPr marL="0" marR="0" algn="ctr">
              <a:spcBef>
                <a:spcPts val="0"/>
              </a:spcBef>
              <a:spcAft>
                <a:spcPts val="1000"/>
              </a:spcAft>
            </a:pPr>
            <a:r>
              <a:rPr lang="en-US" sz="1400" b="1" i="0" dirty="0">
                <a:solidFill>
                  <a:schemeClr val="accent3"/>
                </a:solidFill>
                <a:effectLst/>
                <a:latin typeface="+mn-lt"/>
                <a:ea typeface="Calibri" panose="020F0502020204030204" pitchFamily="34" charset="0"/>
                <a:cs typeface="Times New Roman" panose="02020603050405020304" pitchFamily="18" charset="0"/>
              </a:rPr>
              <a:t>Figure 7 </a:t>
            </a:r>
            <a:r>
              <a:rPr lang="en-US" sz="1400" i="0" dirty="0">
                <a:solidFill>
                  <a:schemeClr val="accent3"/>
                </a:solidFill>
                <a:effectLst/>
                <a:latin typeface="+mn-lt"/>
                <a:ea typeface="Calibri" panose="020F0502020204030204" pitchFamily="34" charset="0"/>
                <a:cs typeface="Times New Roman" panose="02020603050405020304" pitchFamily="18" charset="0"/>
              </a:rPr>
              <a:t>Sensitivity comparison of different collection techniques</a:t>
            </a:r>
            <a:endParaRPr lang="en-US" sz="1400" i="1" dirty="0">
              <a:solidFill>
                <a:schemeClr val="accent3"/>
              </a:solidFill>
              <a:effectLst/>
              <a:latin typeface="+mn-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7941392-B008-4B29-82CB-3561FBBF0F99}"/>
              </a:ext>
            </a:extLst>
          </p:cNvPr>
          <p:cNvPicPr>
            <a:picLocks noChangeAspect="1"/>
          </p:cNvPicPr>
          <p:nvPr/>
        </p:nvPicPr>
        <p:blipFill>
          <a:blip r:embed="rId3"/>
          <a:stretch>
            <a:fillRect/>
          </a:stretch>
        </p:blipFill>
        <p:spPr>
          <a:xfrm>
            <a:off x="1149060" y="2133534"/>
            <a:ext cx="2075547" cy="1084945"/>
          </a:xfrm>
          <a:prstGeom prst="rect">
            <a:avLst/>
          </a:prstGeom>
        </p:spPr>
      </p:pic>
    </p:spTree>
    <p:extLst>
      <p:ext uri="{BB962C8B-B14F-4D97-AF65-F5344CB8AC3E}">
        <p14:creationId xmlns:p14="http://schemas.microsoft.com/office/powerpoint/2010/main" val="400361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200CE-2428-4FAA-B52E-DB17698BBCCF}"/>
              </a:ext>
            </a:extLst>
          </p:cNvPr>
          <p:cNvSpPr txBox="1"/>
          <p:nvPr/>
        </p:nvSpPr>
        <p:spPr>
          <a:xfrm>
            <a:off x="137263" y="1268018"/>
            <a:ext cx="8869473" cy="4031873"/>
          </a:xfrm>
          <a:prstGeom prst="rect">
            <a:avLst/>
          </a:prstGeom>
          <a:noFill/>
        </p:spPr>
        <p:txBody>
          <a:bodyPr wrap="square">
            <a:spAutoFit/>
          </a:bodyPr>
          <a:lstStyle/>
          <a:p>
            <a:pPr marL="214313" indent="-214313">
              <a:buFont typeface="Wingdings" panose="05000000000000000000" pitchFamily="2" charset="2"/>
              <a:buChar char="v"/>
            </a:pPr>
            <a:r>
              <a:rPr lang="en-US" sz="1600" dirty="0">
                <a:cs typeface="Times New Roman" panose="02020603050405020304" pitchFamily="18" charset="0"/>
              </a:rPr>
              <a:t> Good particle collection attained down to sizes of a few nanometers, for soluble and insoluble aerosols, and for aerosol concentrations up to approximately 500,000 cm</a:t>
            </a:r>
            <a:r>
              <a:rPr lang="en-US" sz="1600" baseline="30000" dirty="0">
                <a:cs typeface="Times New Roman" panose="02020603050405020304" pitchFamily="18" charset="0"/>
              </a:rPr>
              <a:t>-3</a:t>
            </a:r>
          </a:p>
          <a:p>
            <a:endParaRPr lang="en-US" sz="1600" dirty="0">
              <a:cs typeface="Times New Roman" panose="02020603050405020304" pitchFamily="18" charset="0"/>
            </a:endParaRPr>
          </a:p>
          <a:p>
            <a:pPr marL="214313" indent="-214313">
              <a:buFont typeface="Wingdings" panose="05000000000000000000" pitchFamily="2" charset="2"/>
              <a:buChar char="v"/>
            </a:pPr>
            <a:r>
              <a:rPr lang="en-US" sz="1600" dirty="0">
                <a:cs typeface="Times New Roman" panose="02020603050405020304" pitchFamily="18" charset="0"/>
              </a:rPr>
              <a:t>Scanning Electron Microscopy was used for:</a:t>
            </a:r>
          </a:p>
          <a:p>
            <a:pPr marL="742950" lvl="1" indent="-285750">
              <a:buFont typeface="Wingdings" panose="05000000000000000000" pitchFamily="2" charset="2"/>
              <a:buChar char="§"/>
            </a:pPr>
            <a:r>
              <a:rPr lang="en-US" sz="1600" dirty="0">
                <a:cs typeface="Times New Roman" panose="02020603050405020304" pitchFamily="18" charset="0"/>
              </a:rPr>
              <a:t>Deposition diameter calculation (D</a:t>
            </a:r>
            <a:r>
              <a:rPr lang="en-US" sz="1600" baseline="-25000" dirty="0">
                <a:cs typeface="Times New Roman" panose="02020603050405020304" pitchFamily="18" charset="0"/>
              </a:rPr>
              <a:t>90</a:t>
            </a:r>
            <a:r>
              <a:rPr lang="en-US" sz="1600" dirty="0">
                <a:cs typeface="Times New Roman" panose="02020603050405020304" pitchFamily="18" charset="0"/>
              </a:rPr>
              <a:t>= 0.7 mm)</a:t>
            </a:r>
          </a:p>
          <a:p>
            <a:pPr marL="285750" indent="-285750">
              <a:buFont typeface="Wingdings" panose="05000000000000000000" pitchFamily="2" charset="2"/>
              <a:buChar char="§"/>
            </a:pPr>
            <a:endParaRPr lang="en-US" sz="1600" dirty="0">
              <a:cs typeface="Times New Roman" panose="02020603050405020304" pitchFamily="18" charset="0"/>
            </a:endParaRPr>
          </a:p>
          <a:p>
            <a:pPr marL="285750" indent="-285750">
              <a:buFont typeface="Wingdings" panose="05000000000000000000" pitchFamily="2" charset="2"/>
              <a:buChar char="v"/>
            </a:pPr>
            <a:r>
              <a:rPr lang="en-US" sz="1600" dirty="0">
                <a:cs typeface="Times New Roman" panose="02020603050405020304" pitchFamily="18" charset="0"/>
              </a:rPr>
              <a:t>Raman Spectroscopy was used for:</a:t>
            </a:r>
          </a:p>
          <a:p>
            <a:pPr marL="742950" lvl="1" indent="-285750">
              <a:buFont typeface="Wingdings" panose="05000000000000000000" pitchFamily="2" charset="2"/>
              <a:buChar char="§"/>
            </a:pPr>
            <a:r>
              <a:rPr lang="en-US" sz="1600" dirty="0">
                <a:cs typeface="Times New Roman" panose="02020603050405020304" pitchFamily="18" charset="0"/>
              </a:rPr>
              <a:t>Spot uniformity evaluation (uniformity is observed in a range of ± 0.2 mm around the center of the spot)</a:t>
            </a:r>
          </a:p>
          <a:p>
            <a:pPr marL="742950" lvl="1" indent="-285750">
              <a:buFont typeface="Wingdings" panose="05000000000000000000" pitchFamily="2" charset="2"/>
              <a:buChar char="§"/>
            </a:pPr>
            <a:r>
              <a:rPr lang="en-US" sz="1600" dirty="0">
                <a:cs typeface="Times New Roman" panose="02020603050405020304" pitchFamily="18" charset="0"/>
              </a:rPr>
              <a:t>Mass calibration curve extraction</a:t>
            </a:r>
          </a:p>
          <a:p>
            <a:pPr marL="742950" lvl="1" indent="-285750">
              <a:buFont typeface="Wingdings" panose="05000000000000000000" pitchFamily="2" charset="2"/>
              <a:buChar char="§"/>
            </a:pPr>
            <a:r>
              <a:rPr lang="en-US" sz="1600" dirty="0">
                <a:cs typeface="Times New Roman" panose="02020603050405020304" pitchFamily="18" charset="0"/>
              </a:rPr>
              <a:t>Measurement sensitivity comparison with other conventional collection techniques (Nano-spot Collector exhibits the highest collection sensitivity)</a:t>
            </a:r>
          </a:p>
          <a:p>
            <a:endParaRPr lang="en-US" sz="1600" dirty="0">
              <a:cs typeface="Times New Roman" panose="02020603050405020304" pitchFamily="18" charset="0"/>
            </a:endParaRPr>
          </a:p>
          <a:p>
            <a:pPr marL="214313" indent="-214313">
              <a:buFont typeface="Wingdings" panose="05000000000000000000" pitchFamily="2" charset="2"/>
              <a:buChar char="v"/>
            </a:pPr>
            <a:r>
              <a:rPr lang="en-US" sz="1600" dirty="0">
                <a:cs typeface="Times New Roman" panose="02020603050405020304" pitchFamily="18" charset="0"/>
              </a:rPr>
              <a:t>Improvements to tighten the deposition area for even more uniform deposits are planned for the future.</a:t>
            </a:r>
          </a:p>
          <a:p>
            <a:pPr marL="214313" indent="-214313">
              <a:buFont typeface="Wingdings" panose="05000000000000000000" pitchFamily="2" charset="2"/>
              <a:buChar char="v"/>
            </a:pPr>
            <a:endParaRPr lang="en-US" sz="1600" dirty="0">
              <a:cs typeface="Times New Roman" panose="02020603050405020304" pitchFamily="18" charset="0"/>
            </a:endParaRPr>
          </a:p>
        </p:txBody>
      </p:sp>
      <p:sp>
        <p:nvSpPr>
          <p:cNvPr id="4" name="Title 1">
            <a:extLst>
              <a:ext uri="{FF2B5EF4-FFF2-40B4-BE49-F238E27FC236}">
                <a16:creationId xmlns:a16="http://schemas.microsoft.com/office/drawing/2014/main" id="{D4D9B6A4-DED4-4431-84A9-4FE062F1472A}"/>
              </a:ext>
            </a:extLst>
          </p:cNvPr>
          <p:cNvSpPr txBox="1">
            <a:spLocks/>
          </p:cNvSpPr>
          <p:nvPr/>
        </p:nvSpPr>
        <p:spPr>
          <a:xfrm>
            <a:off x="628650" y="273846"/>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cs typeface="Times New Roman" panose="02020603050405020304" pitchFamily="18" charset="0"/>
              </a:rPr>
              <a:t>Conclusions</a:t>
            </a:r>
          </a:p>
        </p:txBody>
      </p:sp>
      <p:pic>
        <p:nvPicPr>
          <p:cNvPr id="6" name="Content Placeholder 5" descr="A picture containing text, floor, indoor, shelf&#10;&#10;Description automatically generated">
            <a:extLst>
              <a:ext uri="{FF2B5EF4-FFF2-40B4-BE49-F238E27FC236}">
                <a16:creationId xmlns:a16="http://schemas.microsoft.com/office/drawing/2014/main" id="{DD72C9CA-6820-4322-BCC4-14FEB802F6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2092"/>
          <a:stretch/>
        </p:blipFill>
        <p:spPr>
          <a:xfrm>
            <a:off x="439442" y="99111"/>
            <a:ext cx="1376251" cy="1168907"/>
          </a:xfrm>
          <a:prstGeom prst="rect">
            <a:avLst/>
          </a:prstGeom>
        </p:spPr>
      </p:pic>
    </p:spTree>
    <p:extLst>
      <p:ext uri="{BB962C8B-B14F-4D97-AF65-F5344CB8AC3E}">
        <p14:creationId xmlns:p14="http://schemas.microsoft.com/office/powerpoint/2010/main" val="2199748609"/>
      </p:ext>
    </p:extLst>
  </p:cSld>
  <p:clrMapOvr>
    <a:masterClrMapping/>
  </p:clrMapOvr>
  <p:transition advTm="66790">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200CE-2428-4FAA-B52E-DB17698BBCCF}"/>
              </a:ext>
            </a:extLst>
          </p:cNvPr>
          <p:cNvSpPr txBox="1"/>
          <p:nvPr/>
        </p:nvSpPr>
        <p:spPr>
          <a:xfrm>
            <a:off x="137263" y="1467803"/>
            <a:ext cx="8869473" cy="3530710"/>
          </a:xfrm>
          <a:prstGeom prst="rect">
            <a:avLst/>
          </a:prstGeom>
          <a:noFill/>
        </p:spPr>
        <p:txBody>
          <a:bodyPr wrap="square">
            <a:spAutoFit/>
          </a:bodyPr>
          <a:lstStyle/>
          <a:p>
            <a:pPr marL="406400" marR="0" indent="-406400">
              <a:lnSpc>
                <a:spcPct val="107000"/>
              </a:lnSpc>
              <a:spcBef>
                <a:spcPts val="0"/>
              </a:spcBef>
              <a:spcAft>
                <a:spcPts val="800"/>
              </a:spcAft>
            </a:pPr>
            <a:r>
              <a:rPr lang="en-US" sz="1200" dirty="0">
                <a:effectLst/>
                <a:latin typeface="+mn-lt"/>
                <a:ea typeface="Calibri" panose="020F0502020204030204" pitchFamily="34" charset="0"/>
                <a:cs typeface="Calibri" panose="020F0502020204030204" pitchFamily="34" charset="0"/>
              </a:rPr>
              <a:t>1. 	Zervaki, O.; Stump, B.; Keady, P.; Kulkarni, P.; Dionysiou, D. D. Design and Characterization of Triple-Tube, Laminar-Flow Condensation Nano Spot-Collector: Application to Microscopy and Spectroscopic Analysis of Aerosols. In </a:t>
            </a:r>
            <a:r>
              <a:rPr lang="en-US" sz="1200" i="1" dirty="0">
                <a:effectLst/>
                <a:latin typeface="+mn-lt"/>
                <a:ea typeface="Calibri" panose="020F0502020204030204" pitchFamily="34" charset="0"/>
                <a:cs typeface="Calibri" panose="020F0502020204030204" pitchFamily="34" charset="0"/>
              </a:rPr>
              <a:t>39th AAAR Annual Conference</a:t>
            </a:r>
            <a:r>
              <a:rPr lang="en-US" sz="1200" dirty="0">
                <a:effectLst/>
                <a:latin typeface="+mn-lt"/>
                <a:ea typeface="Calibri" panose="020F0502020204030204" pitchFamily="34" charset="0"/>
                <a:cs typeface="Calibri" panose="020F0502020204030204" pitchFamily="34" charset="0"/>
              </a:rPr>
              <a:t>; Virtual, 2021.</a:t>
            </a:r>
            <a:endParaRPr lang="en-US" sz="1200" dirty="0">
              <a:effectLst/>
              <a:latin typeface="+mn-lt"/>
              <a:ea typeface="Calibri" panose="020F0502020204030204" pitchFamily="34" charset="0"/>
              <a:cs typeface="Times New Roman" panose="02020603050405020304" pitchFamily="18" charset="0"/>
            </a:endParaRPr>
          </a:p>
          <a:p>
            <a:pPr marL="406400" marR="0" indent="-406400">
              <a:lnSpc>
                <a:spcPct val="107000"/>
              </a:lnSpc>
              <a:spcBef>
                <a:spcPts val="0"/>
              </a:spcBef>
              <a:spcAft>
                <a:spcPts val="800"/>
              </a:spcAft>
            </a:pPr>
            <a:r>
              <a:rPr lang="en-US" sz="1200" dirty="0">
                <a:effectLst/>
                <a:latin typeface="+mn-lt"/>
                <a:ea typeface="Calibri" panose="020F0502020204030204" pitchFamily="34" charset="0"/>
                <a:cs typeface="Calibri" panose="020F0502020204030204" pitchFamily="34" charset="0"/>
              </a:rPr>
              <a:t>2. 	Aerosol Devices Inc. Sequential Spot Sampler https://aerosoldevices.com/products/sequential-spot-sampler/ (accessed Feb 14, 2022).</a:t>
            </a:r>
            <a:endParaRPr lang="en-US" sz="1200" dirty="0">
              <a:effectLst/>
              <a:latin typeface="+mn-lt"/>
              <a:ea typeface="Calibri" panose="020F0502020204030204" pitchFamily="34" charset="0"/>
              <a:cs typeface="Times New Roman" panose="02020603050405020304" pitchFamily="18" charset="0"/>
            </a:endParaRPr>
          </a:p>
          <a:p>
            <a:pPr marL="406400" marR="0" indent="-406400">
              <a:lnSpc>
                <a:spcPct val="107000"/>
              </a:lnSpc>
              <a:spcBef>
                <a:spcPts val="0"/>
              </a:spcBef>
              <a:spcAft>
                <a:spcPts val="800"/>
              </a:spcAft>
            </a:pPr>
            <a:r>
              <a:rPr lang="en-US" sz="1200" dirty="0">
                <a:effectLst/>
                <a:latin typeface="+mn-lt"/>
                <a:ea typeface="Calibri" panose="020F0502020204030204" pitchFamily="34" charset="0"/>
                <a:cs typeface="Calibri" panose="020F0502020204030204" pitchFamily="34" charset="0"/>
              </a:rPr>
              <a:t>3. 	Wang, X.; McMurry, P. H. Instruction Manual for the Aerodynamic Lens Calculator. </a:t>
            </a:r>
            <a:r>
              <a:rPr lang="en-US" sz="1200" i="1" dirty="0">
                <a:effectLst/>
                <a:latin typeface="+mn-lt"/>
                <a:ea typeface="Calibri" panose="020F0502020204030204" pitchFamily="34" charset="0"/>
                <a:cs typeface="Calibri" panose="020F0502020204030204" pitchFamily="34" charset="0"/>
              </a:rPr>
              <a:t>Aerosol Sci. Technol.</a:t>
            </a:r>
            <a:r>
              <a:rPr lang="en-US" sz="1200" dirty="0">
                <a:effectLst/>
                <a:latin typeface="+mn-lt"/>
                <a:ea typeface="Calibri" panose="020F0502020204030204" pitchFamily="34" charset="0"/>
                <a:cs typeface="Calibri" panose="020F0502020204030204" pitchFamily="34" charset="0"/>
              </a:rPr>
              <a:t> </a:t>
            </a:r>
            <a:r>
              <a:rPr lang="en-US" sz="1200" b="1" dirty="0">
                <a:effectLst/>
                <a:latin typeface="+mn-lt"/>
                <a:ea typeface="Calibri" panose="020F0502020204030204" pitchFamily="34" charset="0"/>
                <a:cs typeface="Calibri" panose="020F0502020204030204" pitchFamily="34" charset="0"/>
              </a:rPr>
              <a:t>2006</a:t>
            </a:r>
            <a:r>
              <a:rPr lang="en-US" sz="1200" dirty="0">
                <a:effectLst/>
                <a:latin typeface="+mn-lt"/>
                <a:ea typeface="Calibri" panose="020F0502020204030204" pitchFamily="34" charset="0"/>
                <a:cs typeface="Calibri" panose="020F0502020204030204" pitchFamily="34" charset="0"/>
              </a:rPr>
              <a:t>, </a:t>
            </a:r>
            <a:r>
              <a:rPr lang="en-US" sz="1200" i="1" dirty="0">
                <a:effectLst/>
                <a:latin typeface="+mn-lt"/>
                <a:ea typeface="Calibri" panose="020F0502020204030204" pitchFamily="34" charset="0"/>
                <a:cs typeface="Calibri" panose="020F0502020204030204" pitchFamily="34" charset="0"/>
              </a:rPr>
              <a:t>40</a:t>
            </a:r>
            <a:r>
              <a:rPr lang="en-US" sz="1200" dirty="0">
                <a:effectLst/>
                <a:latin typeface="+mn-lt"/>
                <a:ea typeface="Calibri" panose="020F0502020204030204" pitchFamily="34" charset="0"/>
                <a:cs typeface="Calibri" panose="020F0502020204030204" pitchFamily="34" charset="0"/>
              </a:rPr>
              <a:t> (5), 1–10. https://doi.org/10.1080/02786820600616764.</a:t>
            </a:r>
            <a:endParaRPr lang="en-US" sz="1200" dirty="0">
              <a:effectLst/>
              <a:latin typeface="+mn-lt"/>
              <a:ea typeface="Calibri" panose="020F0502020204030204" pitchFamily="34" charset="0"/>
              <a:cs typeface="Times New Roman" panose="02020603050405020304" pitchFamily="18" charset="0"/>
            </a:endParaRPr>
          </a:p>
          <a:p>
            <a:pPr marL="406400" marR="0" indent="-406400">
              <a:lnSpc>
                <a:spcPct val="107000"/>
              </a:lnSpc>
              <a:spcBef>
                <a:spcPts val="0"/>
              </a:spcBef>
              <a:spcAft>
                <a:spcPts val="800"/>
              </a:spcAft>
            </a:pPr>
            <a:r>
              <a:rPr lang="en-US" sz="1200" dirty="0">
                <a:effectLst/>
                <a:latin typeface="+mn-lt"/>
                <a:ea typeface="Calibri" panose="020F0502020204030204" pitchFamily="34" charset="0"/>
                <a:cs typeface="Calibri" panose="020F0502020204030204" pitchFamily="34" charset="0"/>
              </a:rPr>
              <a:t>4. 	Wang, X.; McMurry, P. H. A Design Tool for Aerodynamic Lens Systems. </a:t>
            </a:r>
            <a:r>
              <a:rPr lang="en-US" sz="1200" i="1" dirty="0">
                <a:effectLst/>
                <a:latin typeface="+mn-lt"/>
                <a:ea typeface="Calibri" panose="020F0502020204030204" pitchFamily="34" charset="0"/>
                <a:cs typeface="Calibri" panose="020F0502020204030204" pitchFamily="34" charset="0"/>
              </a:rPr>
              <a:t>Aerosol Sci. Technol.</a:t>
            </a:r>
            <a:r>
              <a:rPr lang="en-US" sz="1200" dirty="0">
                <a:effectLst/>
                <a:latin typeface="+mn-lt"/>
                <a:ea typeface="Calibri" panose="020F0502020204030204" pitchFamily="34" charset="0"/>
                <a:cs typeface="Calibri" panose="020F0502020204030204" pitchFamily="34" charset="0"/>
              </a:rPr>
              <a:t> </a:t>
            </a:r>
            <a:r>
              <a:rPr lang="en-US" sz="1200" b="1" dirty="0">
                <a:effectLst/>
                <a:latin typeface="+mn-lt"/>
                <a:ea typeface="Calibri" panose="020F0502020204030204" pitchFamily="34" charset="0"/>
                <a:cs typeface="Calibri" panose="020F0502020204030204" pitchFamily="34" charset="0"/>
              </a:rPr>
              <a:t>2006</a:t>
            </a:r>
            <a:r>
              <a:rPr lang="en-US" sz="1200" dirty="0">
                <a:effectLst/>
                <a:latin typeface="+mn-lt"/>
                <a:ea typeface="Calibri" panose="020F0502020204030204" pitchFamily="34" charset="0"/>
                <a:cs typeface="Calibri" panose="020F0502020204030204" pitchFamily="34" charset="0"/>
              </a:rPr>
              <a:t>, </a:t>
            </a:r>
            <a:r>
              <a:rPr lang="en-US" sz="1200" i="1" dirty="0">
                <a:effectLst/>
                <a:latin typeface="+mn-lt"/>
                <a:ea typeface="Calibri" panose="020F0502020204030204" pitchFamily="34" charset="0"/>
                <a:cs typeface="Calibri" panose="020F0502020204030204" pitchFamily="34" charset="0"/>
              </a:rPr>
              <a:t>40</a:t>
            </a:r>
            <a:r>
              <a:rPr lang="en-US" sz="1200" dirty="0">
                <a:effectLst/>
                <a:latin typeface="+mn-lt"/>
                <a:ea typeface="Calibri" panose="020F0502020204030204" pitchFamily="34" charset="0"/>
                <a:cs typeface="Calibri" panose="020F0502020204030204" pitchFamily="34" charset="0"/>
              </a:rPr>
              <a:t> (5), 320–334. https://doi.org/10.1080/02786820600615063.</a:t>
            </a:r>
            <a:endParaRPr lang="en-US" sz="1200" dirty="0">
              <a:effectLst/>
              <a:latin typeface="+mn-lt"/>
              <a:ea typeface="Calibri" panose="020F0502020204030204" pitchFamily="34" charset="0"/>
              <a:cs typeface="Times New Roman" panose="02020603050405020304" pitchFamily="18" charset="0"/>
            </a:endParaRPr>
          </a:p>
          <a:p>
            <a:pPr marL="406400" marR="0" indent="-406400">
              <a:lnSpc>
                <a:spcPct val="107000"/>
              </a:lnSpc>
              <a:spcBef>
                <a:spcPts val="0"/>
              </a:spcBef>
              <a:spcAft>
                <a:spcPts val="800"/>
              </a:spcAft>
            </a:pPr>
            <a:r>
              <a:rPr lang="en-US" sz="1200" dirty="0">
                <a:effectLst/>
                <a:latin typeface="+mn-lt"/>
                <a:ea typeface="Calibri" panose="020F0502020204030204" pitchFamily="34" charset="0"/>
                <a:cs typeface="Calibri" panose="020F0502020204030204" pitchFamily="34" charset="0"/>
              </a:rPr>
              <a:t>5. 	Liu, P.; </a:t>
            </a:r>
            <a:r>
              <a:rPr lang="en-US" sz="1200" dirty="0" err="1">
                <a:effectLst/>
                <a:latin typeface="+mn-lt"/>
                <a:ea typeface="Calibri" panose="020F0502020204030204" pitchFamily="34" charset="0"/>
                <a:cs typeface="Calibri" panose="020F0502020204030204" pitchFamily="34" charset="0"/>
              </a:rPr>
              <a:t>Ziemann</a:t>
            </a:r>
            <a:r>
              <a:rPr lang="en-US" sz="1200" dirty="0">
                <a:effectLst/>
                <a:latin typeface="+mn-lt"/>
                <a:ea typeface="Calibri" panose="020F0502020204030204" pitchFamily="34" charset="0"/>
                <a:cs typeface="Calibri" panose="020F0502020204030204" pitchFamily="34" charset="0"/>
              </a:rPr>
              <a:t>, P. J.; </a:t>
            </a:r>
            <a:r>
              <a:rPr lang="en-US" sz="1200" dirty="0" err="1">
                <a:effectLst/>
                <a:latin typeface="+mn-lt"/>
                <a:ea typeface="Calibri" panose="020F0502020204030204" pitchFamily="34" charset="0"/>
                <a:cs typeface="Calibri" panose="020F0502020204030204" pitchFamily="34" charset="0"/>
              </a:rPr>
              <a:t>Kittelson</a:t>
            </a:r>
            <a:r>
              <a:rPr lang="en-US" sz="1200" dirty="0">
                <a:effectLst/>
                <a:latin typeface="+mn-lt"/>
                <a:ea typeface="Calibri" panose="020F0502020204030204" pitchFamily="34" charset="0"/>
                <a:cs typeface="Calibri" panose="020F0502020204030204" pitchFamily="34" charset="0"/>
              </a:rPr>
              <a:t>, D. B.; </a:t>
            </a:r>
            <a:r>
              <a:rPr lang="en-US" sz="1200" dirty="0" err="1">
                <a:effectLst/>
                <a:latin typeface="+mn-lt"/>
                <a:ea typeface="Calibri" panose="020F0502020204030204" pitchFamily="34" charset="0"/>
                <a:cs typeface="Calibri" panose="020F0502020204030204" pitchFamily="34" charset="0"/>
              </a:rPr>
              <a:t>Mcmurry</a:t>
            </a:r>
            <a:r>
              <a:rPr lang="en-US" sz="1200" dirty="0">
                <a:effectLst/>
                <a:latin typeface="+mn-lt"/>
                <a:ea typeface="Calibri" panose="020F0502020204030204" pitchFamily="34" charset="0"/>
                <a:cs typeface="Calibri" panose="020F0502020204030204" pitchFamily="34" charset="0"/>
              </a:rPr>
              <a:t>, P. H. Generating Particle Beams of Controlled Dimensions and Divergence : II . Experimental Evaluation of Particle Motion in Aerodynamic Lenses and Nozzle Expansions Generating Particle Beams of Controlled Dimensions and Divergence : 11 . Experimental </a:t>
            </a:r>
            <a:r>
              <a:rPr lang="en-US" sz="1200" dirty="0" err="1">
                <a:effectLst/>
                <a:latin typeface="+mn-lt"/>
                <a:ea typeface="Calibri" panose="020F0502020204030204" pitchFamily="34" charset="0"/>
                <a:cs typeface="Calibri" panose="020F0502020204030204" pitchFamily="34" charset="0"/>
              </a:rPr>
              <a:t>Evaluatio</a:t>
            </a:r>
            <a:r>
              <a:rPr lang="en-US" sz="1200" dirty="0">
                <a:effectLst/>
                <a:latin typeface="+mn-lt"/>
                <a:ea typeface="Calibri" panose="020F0502020204030204" pitchFamily="34" charset="0"/>
                <a:cs typeface="Calibri" panose="020F0502020204030204" pitchFamily="34" charset="0"/>
              </a:rPr>
              <a:t>. </a:t>
            </a:r>
            <a:r>
              <a:rPr lang="en-US" sz="1200" b="1" dirty="0">
                <a:effectLst/>
                <a:latin typeface="+mn-lt"/>
                <a:ea typeface="Calibri" panose="020F0502020204030204" pitchFamily="34" charset="0"/>
                <a:cs typeface="Calibri" panose="020F0502020204030204" pitchFamily="34" charset="0"/>
              </a:rPr>
              <a:t>1995</a:t>
            </a:r>
            <a:r>
              <a:rPr lang="en-US" sz="1200" dirty="0">
                <a:effectLst/>
                <a:latin typeface="+mn-lt"/>
                <a:ea typeface="Calibri" panose="020F0502020204030204" pitchFamily="34" charset="0"/>
                <a:cs typeface="Calibri" panose="020F0502020204030204" pitchFamily="34" charset="0"/>
              </a:rPr>
              <a:t>, </a:t>
            </a:r>
            <a:r>
              <a:rPr lang="en-US" sz="1200" i="1" dirty="0">
                <a:effectLst/>
                <a:latin typeface="+mn-lt"/>
                <a:ea typeface="Calibri" panose="020F0502020204030204" pitchFamily="34" charset="0"/>
                <a:cs typeface="Calibri" panose="020F0502020204030204" pitchFamily="34" charset="0"/>
              </a:rPr>
              <a:t>6826</a:t>
            </a:r>
            <a:r>
              <a:rPr lang="en-US" sz="1200" dirty="0">
                <a:effectLst/>
                <a:latin typeface="+mn-lt"/>
                <a:ea typeface="Calibri" panose="020F0502020204030204" pitchFamily="34" charset="0"/>
                <a:cs typeface="Calibri" panose="020F0502020204030204" pitchFamily="34" charset="0"/>
              </a:rPr>
              <a:t>. https://doi.org/10.1080/02786829408959749.</a:t>
            </a:r>
            <a:endParaRPr lang="en-US" sz="1200" dirty="0">
              <a:effectLst/>
              <a:latin typeface="+mn-lt"/>
              <a:ea typeface="Calibri" panose="020F0502020204030204" pitchFamily="34" charset="0"/>
              <a:cs typeface="Times New Roman" panose="02020603050405020304" pitchFamily="18" charset="0"/>
            </a:endParaRPr>
          </a:p>
          <a:p>
            <a:pPr marL="304800" indent="-304800"/>
            <a:endParaRPr lang="en-US" sz="1200" dirty="0">
              <a:effectLst/>
              <a:latin typeface="+mn-lt"/>
            </a:endParaRPr>
          </a:p>
          <a:p>
            <a:endParaRPr lang="en-US" sz="1200" dirty="0">
              <a:effectLst/>
              <a:latin typeface="+mn-lt"/>
            </a:endParaRPr>
          </a:p>
          <a:p>
            <a:endParaRPr lang="en-US" sz="1200" dirty="0">
              <a:latin typeface="+mn-lt"/>
              <a:cs typeface="Times New Roman" panose="02020603050405020304" pitchFamily="18" charset="0"/>
            </a:endParaRPr>
          </a:p>
        </p:txBody>
      </p:sp>
      <p:sp>
        <p:nvSpPr>
          <p:cNvPr id="4" name="Title 1">
            <a:extLst>
              <a:ext uri="{FF2B5EF4-FFF2-40B4-BE49-F238E27FC236}">
                <a16:creationId xmlns:a16="http://schemas.microsoft.com/office/drawing/2014/main" id="{D4D9B6A4-DED4-4431-84A9-4FE062F1472A}"/>
              </a:ext>
            </a:extLst>
          </p:cNvPr>
          <p:cNvSpPr txBox="1">
            <a:spLocks/>
          </p:cNvSpPr>
          <p:nvPr/>
        </p:nvSpPr>
        <p:spPr>
          <a:xfrm>
            <a:off x="628650" y="273846"/>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cs typeface="Times New Roman" panose="02020603050405020304" pitchFamily="18" charset="0"/>
              </a:rPr>
              <a:t>References</a:t>
            </a:r>
          </a:p>
        </p:txBody>
      </p:sp>
    </p:spTree>
    <p:extLst>
      <p:ext uri="{BB962C8B-B14F-4D97-AF65-F5344CB8AC3E}">
        <p14:creationId xmlns:p14="http://schemas.microsoft.com/office/powerpoint/2010/main" val="890039630"/>
      </p:ext>
    </p:extLst>
  </p:cSld>
  <p:clrMapOvr>
    <a:masterClrMapping/>
  </p:clrMapOvr>
  <p:transition advTm="66790">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064A-3318-4DDC-AB51-4C989BE49592}"/>
              </a:ext>
            </a:extLst>
          </p:cNvPr>
          <p:cNvSpPr txBox="1">
            <a:spLocks/>
          </p:cNvSpPr>
          <p:nvPr/>
        </p:nvSpPr>
        <p:spPr>
          <a:xfrm>
            <a:off x="-764268" y="-1037993"/>
            <a:ext cx="10506456" cy="1919141"/>
          </a:xfrm>
          <a:prstGeom prst="rect">
            <a:avLst/>
          </a:prstGeom>
        </p:spPr>
        <p:txBody>
          <a:bodyPr anchor="b">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r>
              <a:rPr lang="en-US" sz="4000" dirty="0">
                <a:latin typeface="Times New Roman" panose="02020603050405020304" pitchFamily="18" charset="0"/>
                <a:cs typeface="Times New Roman" panose="02020603050405020304" pitchFamily="18" charset="0"/>
              </a:rPr>
              <a:t>Contact</a:t>
            </a:r>
            <a:endParaRPr lang="en-US" sz="4000" dirty="0"/>
          </a:p>
        </p:txBody>
      </p:sp>
      <p:sp>
        <p:nvSpPr>
          <p:cNvPr id="3" name="Content Placeholder 2">
            <a:extLst>
              <a:ext uri="{FF2B5EF4-FFF2-40B4-BE49-F238E27FC236}">
                <a16:creationId xmlns:a16="http://schemas.microsoft.com/office/drawing/2014/main" id="{2878DB31-1859-49E7-B4B2-69714D60B12F}"/>
              </a:ext>
            </a:extLst>
          </p:cNvPr>
          <p:cNvSpPr txBox="1">
            <a:spLocks/>
          </p:cNvSpPr>
          <p:nvPr/>
        </p:nvSpPr>
        <p:spPr>
          <a:xfrm>
            <a:off x="58479" y="1423850"/>
            <a:ext cx="9027042" cy="2886893"/>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1700" dirty="0">
                <a:latin typeface="Times New Roman" panose="02020603050405020304" pitchFamily="18" charset="0"/>
                <a:cs typeface="Times New Roman" panose="02020603050405020304" pitchFamily="18" charset="0"/>
              </a:rPr>
              <a:t>Orthodoxia Zervaki</a:t>
            </a:r>
          </a:p>
          <a:p>
            <a:pPr marL="0" indent="0" algn="r">
              <a:buFont typeface="Arial" panose="020B0604020202020204" pitchFamily="34" charset="0"/>
              <a:buNone/>
            </a:pPr>
            <a:r>
              <a:rPr lang="en-US" sz="1700" dirty="0">
                <a:latin typeface="Times New Roman" panose="02020603050405020304" pitchFamily="18" charset="0"/>
                <a:cs typeface="Times New Roman" panose="02020603050405020304" pitchFamily="18" charset="0"/>
              </a:rPr>
              <a:t>Department of  Chemical and Environmental Engineering, University of Cincinnati, Cincinnati, OH, USA</a:t>
            </a:r>
          </a:p>
          <a:p>
            <a:pPr marL="0" indent="0" algn="r">
              <a:buFont typeface="Arial" panose="020B0604020202020204" pitchFamily="34" charset="0"/>
              <a:buNone/>
            </a:pPr>
            <a:r>
              <a:rPr lang="en-US" sz="1700" dirty="0">
                <a:latin typeface="Times New Roman" panose="02020603050405020304" pitchFamily="18" charset="0"/>
                <a:cs typeface="Times New Roman" panose="02020603050405020304" pitchFamily="18" charset="0"/>
              </a:rPr>
              <a:t>Email: </a:t>
            </a:r>
            <a:r>
              <a:rPr lang="en-US" sz="17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s.zervaki@gmail.com</a:t>
            </a:r>
            <a:r>
              <a:rPr lang="en-US"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zervakoa@mail.uc.edu</a:t>
            </a:r>
            <a:r>
              <a:rPr lang="en-US" sz="1700" dirty="0">
                <a:latin typeface="Times New Roman" panose="02020603050405020304" pitchFamily="18" charset="0"/>
                <a:cs typeface="Times New Roman" panose="02020603050405020304" pitchFamily="18" charset="0"/>
              </a:rPr>
              <a:t> </a:t>
            </a:r>
          </a:p>
          <a:p>
            <a:pPr marL="0" indent="0" algn="r">
              <a:buFont typeface="Arial" panose="020B0604020202020204" pitchFamily="34" charset="0"/>
              <a:buNone/>
            </a:pPr>
            <a:r>
              <a:rPr lang="en-US" sz="1700" dirty="0">
                <a:latin typeface="Times New Roman" panose="02020603050405020304" pitchFamily="18" charset="0"/>
                <a:cs typeface="Times New Roman" panose="02020603050405020304" pitchFamily="18" charset="0"/>
              </a:rPr>
              <a:t>Phone:513-399-2134</a:t>
            </a:r>
          </a:p>
          <a:p>
            <a:pPr algn="r"/>
            <a:endParaRPr lang="en-US" sz="1700" dirty="0">
              <a:latin typeface="Times New Roman" panose="02020603050405020304" pitchFamily="18" charset="0"/>
              <a:cs typeface="Times New Roman" panose="02020603050405020304" pitchFamily="18" charset="0"/>
            </a:endParaRPr>
          </a:p>
          <a:p>
            <a:pPr marL="0" indent="0" algn="r">
              <a:buFont typeface="Arial" panose="020B0604020202020204" pitchFamily="34" charset="0"/>
              <a:buNone/>
            </a:pPr>
            <a:r>
              <a:rPr lang="en-US" sz="1700" dirty="0">
                <a:latin typeface="Times New Roman" panose="02020603050405020304" pitchFamily="18" charset="0"/>
                <a:cs typeface="Times New Roman" panose="02020603050405020304" pitchFamily="18" charset="0"/>
              </a:rPr>
              <a:t>National Institute of Occupational Health and Safety, CDC</a:t>
            </a:r>
          </a:p>
          <a:p>
            <a:pPr marL="0" indent="0" algn="r">
              <a:buFont typeface="Arial" panose="020B0604020202020204" pitchFamily="34" charset="0"/>
              <a:buNone/>
            </a:pPr>
            <a:r>
              <a:rPr lang="en-US" sz="1700" dirty="0">
                <a:latin typeface="Times New Roman" panose="02020603050405020304" pitchFamily="18" charset="0"/>
                <a:cs typeface="Times New Roman" panose="02020603050405020304" pitchFamily="18" charset="0"/>
              </a:rPr>
              <a:t>Email: </a:t>
            </a:r>
            <a:r>
              <a:rPr lang="en-US" sz="17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nvr7@cdc.gov</a:t>
            </a:r>
            <a:endParaRPr lang="en-US" sz="1700" dirty="0">
              <a:latin typeface="Times New Roman" panose="02020603050405020304" pitchFamily="18" charset="0"/>
              <a:cs typeface="Times New Roman" panose="02020603050405020304" pitchFamily="18" charset="0"/>
            </a:endParaRPr>
          </a:p>
          <a:p>
            <a:pPr marL="0" indent="0" algn="r">
              <a:buFont typeface="Arial" panose="020B0604020202020204" pitchFamily="34" charset="0"/>
              <a:buNone/>
            </a:pPr>
            <a:r>
              <a:rPr lang="en-US" sz="1700" dirty="0">
                <a:latin typeface="Times New Roman" panose="02020603050405020304" pitchFamily="18" charset="0"/>
                <a:cs typeface="Times New Roman" panose="02020603050405020304" pitchFamily="18" charset="0"/>
              </a:rPr>
              <a:t>Phone: 513-458-7196</a:t>
            </a:r>
          </a:p>
          <a:p>
            <a:pPr algn="r"/>
            <a:endParaRPr lang="en-US" sz="1700" dirty="0"/>
          </a:p>
        </p:txBody>
      </p:sp>
    </p:spTree>
    <p:extLst>
      <p:ext uri="{BB962C8B-B14F-4D97-AF65-F5344CB8AC3E}">
        <p14:creationId xmlns:p14="http://schemas.microsoft.com/office/powerpoint/2010/main" val="3278872889"/>
      </p:ext>
    </p:extLst>
  </p:cSld>
  <p:clrMapOvr>
    <a:masterClrMapping/>
  </p:clrMapOvr>
  <p:transition advTm="16193">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BEFB29-BFC7-47E1-831B-6673B7DA3E55}"/>
              </a:ext>
            </a:extLst>
          </p:cNvPr>
          <p:cNvSpPr txBox="1"/>
          <p:nvPr/>
        </p:nvSpPr>
        <p:spPr>
          <a:xfrm>
            <a:off x="7022251" y="4386746"/>
            <a:ext cx="2132637" cy="461665"/>
          </a:xfrm>
          <a:prstGeom prst="rect">
            <a:avLst/>
          </a:prstGeom>
          <a:noFill/>
        </p:spPr>
        <p:txBody>
          <a:bodyPr wrap="square" rtlCol="0">
            <a:spAutoFit/>
          </a:bodyPr>
          <a:lstStyle/>
          <a:p>
            <a:pPr algn="ctr"/>
            <a:r>
              <a:rPr lang="en-US" sz="1200" i="1" dirty="0">
                <a:solidFill>
                  <a:schemeClr val="accent3"/>
                </a:solidFill>
                <a:latin typeface="Times New Roman" panose="02020603050405020304" pitchFamily="18" charset="0"/>
                <a:cs typeface="Times New Roman" panose="02020603050405020304" pitchFamily="18" charset="0"/>
              </a:rPr>
              <a:t>Prototype Nano Spot Collector (NSC)</a:t>
            </a:r>
          </a:p>
        </p:txBody>
      </p:sp>
      <p:pic>
        <p:nvPicPr>
          <p:cNvPr id="10" name="Content Placeholder 5" descr="A picture containing text, floor, indoor, shelf&#10;&#10;Description automatically generated">
            <a:extLst>
              <a:ext uri="{FF2B5EF4-FFF2-40B4-BE49-F238E27FC236}">
                <a16:creationId xmlns:a16="http://schemas.microsoft.com/office/drawing/2014/main" id="{20D61F3D-3A76-4DC2-9D7B-D51B6E3925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336" r="17930" b="3"/>
          <a:stretch/>
        </p:blipFill>
        <p:spPr>
          <a:xfrm>
            <a:off x="7302062" y="2349677"/>
            <a:ext cx="1551242" cy="2062155"/>
          </a:xfrm>
          <a:prstGeom prst="rect">
            <a:avLst/>
          </a:prstGeom>
        </p:spPr>
      </p:pic>
      <p:sp>
        <p:nvSpPr>
          <p:cNvPr id="21" name="TextBox 20">
            <a:extLst>
              <a:ext uri="{FF2B5EF4-FFF2-40B4-BE49-F238E27FC236}">
                <a16:creationId xmlns:a16="http://schemas.microsoft.com/office/drawing/2014/main" id="{B6C62066-9E5C-4B58-8D3E-C1AA8103108D}"/>
              </a:ext>
            </a:extLst>
          </p:cNvPr>
          <p:cNvSpPr txBox="1"/>
          <p:nvPr/>
        </p:nvSpPr>
        <p:spPr>
          <a:xfrm>
            <a:off x="135711" y="2147338"/>
            <a:ext cx="7044407" cy="2800767"/>
          </a:xfrm>
          <a:prstGeom prst="rect">
            <a:avLst/>
          </a:prstGeom>
          <a:noFill/>
        </p:spPr>
        <p:txBody>
          <a:bodyPr wrap="square">
            <a:spAutoFit/>
          </a:bodyPr>
          <a:lstStyle/>
          <a:p>
            <a:pPr marL="285750" indent="-285750" algn="just">
              <a:lnSpc>
                <a:spcPct val="100000"/>
              </a:lnSpc>
              <a:buFont typeface="Arial" panose="020B0604020202020204" pitchFamily="34" charset="0"/>
              <a:buChar char="•"/>
            </a:pPr>
            <a:r>
              <a:rPr lang="en-US" sz="1600" b="0" dirty="0">
                <a:ea typeface="Calibri" panose="020F0502020204030204" pitchFamily="34" charset="0"/>
                <a:cs typeface="Times New Roman" panose="02020603050405020304" pitchFamily="18" charset="0"/>
              </a:rPr>
              <a:t>Water-based, laminar-flow condensation particle growth technique</a:t>
            </a:r>
          </a:p>
          <a:p>
            <a:pPr marL="285750" indent="-285750" algn="just">
              <a:lnSpc>
                <a:spcPct val="100000"/>
              </a:lnSpc>
              <a:buFont typeface="Arial" panose="020B0604020202020204" pitchFamily="34" charset="0"/>
              <a:buChar char="•"/>
            </a:pPr>
            <a:endParaRPr lang="en-US" sz="1600" b="0" dirty="0">
              <a:ea typeface="Calibri" panose="020F0502020204030204" pitchFamily="34" charset="0"/>
              <a:cs typeface="Times New Roman" panose="02020603050405020304" pitchFamily="18" charset="0"/>
            </a:endParaRPr>
          </a:p>
          <a:p>
            <a:pPr marL="285750" indent="-285750" algn="just">
              <a:lnSpc>
                <a:spcPct val="100000"/>
              </a:lnSpc>
              <a:buFont typeface="Arial" panose="020B0604020202020204" pitchFamily="34" charset="0"/>
              <a:buChar char="•"/>
            </a:pPr>
            <a:r>
              <a:rPr lang="en-US" sz="1600" b="0" dirty="0">
                <a:ea typeface="Calibri" panose="020F0502020204030204" pitchFamily="34" charset="0"/>
                <a:cs typeface="Times New Roman" panose="02020603050405020304" pitchFamily="18" charset="0"/>
              </a:rPr>
              <a:t>High aerosol sample flowrate (1.2 L min</a:t>
            </a:r>
            <a:r>
              <a:rPr lang="en-US" sz="1600" b="0" baseline="30000" dirty="0">
                <a:ea typeface="Calibri" panose="020F0502020204030204" pitchFamily="34" charset="0"/>
                <a:cs typeface="Times New Roman" panose="02020603050405020304" pitchFamily="18" charset="0"/>
              </a:rPr>
              <a:t>-1</a:t>
            </a:r>
            <a:r>
              <a:rPr lang="en-US" sz="1600" b="0" dirty="0">
                <a:ea typeface="Calibri" panose="020F0502020204030204" pitchFamily="34" charset="0"/>
                <a:cs typeface="Times New Roman" panose="02020603050405020304" pitchFamily="18" charset="0"/>
              </a:rPr>
              <a:t>)</a:t>
            </a:r>
          </a:p>
          <a:p>
            <a:pPr marL="285750" indent="-285750" algn="just">
              <a:lnSpc>
                <a:spcPct val="100000"/>
              </a:lnSpc>
              <a:buFont typeface="Arial" panose="020B0604020202020204" pitchFamily="34" charset="0"/>
              <a:buChar char="•"/>
            </a:pPr>
            <a:endParaRPr lang="en-US" sz="1600" b="0" dirty="0">
              <a:ea typeface="Calibri" panose="020F0502020204030204" pitchFamily="34" charset="0"/>
              <a:cs typeface="Times New Roman" panose="02020603050405020304" pitchFamily="18" charset="0"/>
            </a:endParaRPr>
          </a:p>
          <a:p>
            <a:pPr marL="285750" indent="-285750" algn="just">
              <a:lnSpc>
                <a:spcPct val="100000"/>
              </a:lnSpc>
              <a:buFont typeface="Arial" panose="020B0604020202020204" pitchFamily="34" charset="0"/>
              <a:buChar char="•"/>
            </a:pPr>
            <a:r>
              <a:rPr lang="en-US" sz="1600" dirty="0">
                <a:ea typeface="Calibri" panose="020F0502020204030204" pitchFamily="34" charset="0"/>
                <a:cs typeface="Times New Roman" panose="02020603050405020304" pitchFamily="18" charset="0"/>
              </a:rPr>
              <a:t>Direct spot sample analysis using Scanning Electron Microscopy (SEM)/ Transmission Electron Microscopy (TEM) and laser spectroscopy</a:t>
            </a:r>
            <a:endParaRPr lang="en-US" sz="1600" b="0" dirty="0">
              <a:ea typeface="Calibri" panose="020F0502020204030204" pitchFamily="34"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sz="1600" b="0" dirty="0">
              <a:cs typeface="Times New Roman" panose="02020603050405020304" pitchFamily="18" charset="0"/>
            </a:endParaRPr>
          </a:p>
          <a:p>
            <a:pPr marL="285750" indent="-285750" algn="just">
              <a:lnSpc>
                <a:spcPct val="100000"/>
              </a:lnSpc>
              <a:buFont typeface="Arial" panose="020B0604020202020204" pitchFamily="34" charset="0"/>
              <a:buChar char="•"/>
            </a:pPr>
            <a:r>
              <a:rPr lang="en-US" sz="1600" b="0" dirty="0">
                <a:ea typeface="Calibri" panose="020F0502020204030204" pitchFamily="34" charset="0"/>
                <a:cs typeface="Times New Roman" panose="02020603050405020304" pitchFamily="18" charset="0"/>
              </a:rPr>
              <a:t>Suitable for a wide variety of chemical constituents and microorganism collection </a:t>
            </a:r>
          </a:p>
          <a:p>
            <a:pPr marL="285750" indent="-285750" algn="just">
              <a:lnSpc>
                <a:spcPct val="100000"/>
              </a:lnSpc>
              <a:buFont typeface="Arial" panose="020B0604020202020204" pitchFamily="34" charset="0"/>
              <a:buChar char="•"/>
            </a:pPr>
            <a:endParaRPr lang="en-US" sz="1600" b="0" dirty="0">
              <a:ea typeface="Calibri" panose="020F0502020204030204" pitchFamily="34"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sz="1600" b="0" dirty="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CFF702E5-68DC-4C26-8D21-DD3FC5FFEEE8}"/>
              </a:ext>
            </a:extLst>
          </p:cNvPr>
          <p:cNvSpPr/>
          <p:nvPr/>
        </p:nvSpPr>
        <p:spPr>
          <a:xfrm>
            <a:off x="228442" y="1150278"/>
            <a:ext cx="8687115" cy="774335"/>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ea typeface="Calibri" panose="020F0502020204030204" pitchFamily="34" charset="0"/>
                <a:cs typeface="Times New Roman" panose="02020603050405020304" pitchFamily="18" charset="0"/>
              </a:rPr>
              <a:t>Evaluation of an ADI’s prototype Nano Spot-Collector, coupled with direct electron or optical microscopy, and laser spectroscopic analysis of nanoparticles and aerosols.</a:t>
            </a:r>
          </a:p>
        </p:txBody>
      </p:sp>
      <p:sp>
        <p:nvSpPr>
          <p:cNvPr id="17" name="Title 1">
            <a:extLst>
              <a:ext uri="{FF2B5EF4-FFF2-40B4-BE49-F238E27FC236}">
                <a16:creationId xmlns:a16="http://schemas.microsoft.com/office/drawing/2014/main" id="{0607C71F-B467-4EC0-B69C-B8D93C8C8B62}"/>
              </a:ext>
            </a:extLst>
          </p:cNvPr>
          <p:cNvSpPr txBox="1">
            <a:spLocks/>
          </p:cNvSpPr>
          <p:nvPr/>
        </p:nvSpPr>
        <p:spPr>
          <a:xfrm>
            <a:off x="165895" y="139554"/>
            <a:ext cx="6098721"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cs typeface="Times New Roman" panose="02020603050405020304" pitchFamily="18" charset="0"/>
              </a:rPr>
              <a:t>Objective</a:t>
            </a:r>
          </a:p>
        </p:txBody>
      </p:sp>
    </p:spTree>
    <p:extLst>
      <p:ext uri="{BB962C8B-B14F-4D97-AF65-F5344CB8AC3E}">
        <p14:creationId xmlns:p14="http://schemas.microsoft.com/office/powerpoint/2010/main" val="1111418342"/>
      </p:ext>
    </p:extLst>
  </p:cSld>
  <p:clrMapOvr>
    <a:masterClrMapping/>
  </p:clrMapOvr>
  <p:transition advTm="60590">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Picture 21" descr="Diagram&#10;&#10;Description automatically generated">
            <a:extLst>
              <a:ext uri="{FF2B5EF4-FFF2-40B4-BE49-F238E27FC236}">
                <a16:creationId xmlns:a16="http://schemas.microsoft.com/office/drawing/2014/main" id="{E4ADA0A1-852D-42D2-9E4E-E9C0C5DB45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16" r="337" b="3"/>
          <a:stretch/>
        </p:blipFill>
        <p:spPr>
          <a:xfrm>
            <a:off x="5553391" y="202513"/>
            <a:ext cx="3590609" cy="4738473"/>
          </a:xfrm>
          <a:prstGeom prst="rect">
            <a:avLst/>
          </a:prstGeom>
        </p:spPr>
      </p:pic>
      <p:sp>
        <p:nvSpPr>
          <p:cNvPr id="23" name="TextBox 22">
            <a:extLst>
              <a:ext uri="{FF2B5EF4-FFF2-40B4-BE49-F238E27FC236}">
                <a16:creationId xmlns:a16="http://schemas.microsoft.com/office/drawing/2014/main" id="{28CF4255-B108-4F17-B76D-1C5E61D4AB10}"/>
              </a:ext>
            </a:extLst>
          </p:cNvPr>
          <p:cNvSpPr txBox="1"/>
          <p:nvPr/>
        </p:nvSpPr>
        <p:spPr>
          <a:xfrm>
            <a:off x="5523605" y="4459321"/>
            <a:ext cx="2986675" cy="461665"/>
          </a:xfrm>
          <a:prstGeom prst="rect">
            <a:avLst/>
          </a:prstGeom>
          <a:noFill/>
        </p:spPr>
        <p:txBody>
          <a:bodyPr wrap="square" rtlCol="0">
            <a:spAutoFit/>
          </a:bodyPr>
          <a:lstStyle/>
          <a:p>
            <a:pPr algn="ctr"/>
            <a:r>
              <a:rPr lang="en-US" sz="1200" i="1" dirty="0">
                <a:solidFill>
                  <a:schemeClr val="accent3"/>
                </a:solidFill>
                <a:latin typeface="Times New Roman" panose="02020603050405020304" pitchFamily="18" charset="0"/>
                <a:cs typeface="Times New Roman" panose="02020603050405020304" pitchFamily="18" charset="0"/>
              </a:rPr>
              <a:t>Schematic of the growth tube with particle collection on an SEM stub </a:t>
            </a:r>
            <a:r>
              <a:rPr lang="en-US" sz="1200" i="1" baseline="30000" dirty="0">
                <a:solidFill>
                  <a:schemeClr val="accent3"/>
                </a:solidFill>
                <a:latin typeface="Times New Roman" panose="02020603050405020304" pitchFamily="18" charset="0"/>
                <a:cs typeface="Times New Roman" panose="02020603050405020304" pitchFamily="18" charset="0"/>
              </a:rPr>
              <a:t>(1)</a:t>
            </a:r>
            <a:r>
              <a:rPr lang="en-US" sz="1200" i="1" dirty="0">
                <a:solidFill>
                  <a:schemeClr val="accent3"/>
                </a:solidFill>
                <a:latin typeface="Times New Roman" panose="02020603050405020304" pitchFamily="18" charset="0"/>
                <a:cs typeface="Times New Roman" panose="02020603050405020304" pitchFamily="18" charset="0"/>
              </a:rPr>
              <a:t>.  </a:t>
            </a:r>
          </a:p>
        </p:txBody>
      </p:sp>
      <p:sp>
        <p:nvSpPr>
          <p:cNvPr id="27" name="Rectangle 26">
            <a:extLst>
              <a:ext uri="{FF2B5EF4-FFF2-40B4-BE49-F238E27FC236}">
                <a16:creationId xmlns:a16="http://schemas.microsoft.com/office/drawing/2014/main" id="{F125BFAC-CA5C-447B-A905-2336327A5A63}"/>
              </a:ext>
            </a:extLst>
          </p:cNvPr>
          <p:cNvSpPr/>
          <p:nvPr/>
        </p:nvSpPr>
        <p:spPr>
          <a:xfrm>
            <a:off x="5458957" y="2434421"/>
            <a:ext cx="668995" cy="59549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370392CD-79D6-4985-8B45-64047A40280C}"/>
              </a:ext>
            </a:extLst>
          </p:cNvPr>
          <p:cNvSpPr txBox="1"/>
          <p:nvPr/>
        </p:nvSpPr>
        <p:spPr>
          <a:xfrm>
            <a:off x="5344798" y="2476967"/>
            <a:ext cx="886480" cy="584775"/>
          </a:xfrm>
          <a:prstGeom prst="rect">
            <a:avLst/>
          </a:prstGeom>
          <a:noFill/>
        </p:spPr>
        <p:txBody>
          <a:bodyPr wrap="square" rtlCol="0">
            <a:spAutoFit/>
          </a:bodyPr>
          <a:lstStyle/>
          <a:p>
            <a:pPr algn="ctr"/>
            <a:r>
              <a:rPr lang="en-US" sz="1600" b="1" dirty="0">
                <a:solidFill>
                  <a:srgbClr val="594F40"/>
                </a:solidFill>
                <a:latin typeface="Times New Roman" panose="02020603050405020304" pitchFamily="18" charset="0"/>
                <a:cs typeface="Times New Roman" panose="02020603050405020304" pitchFamily="18" charset="0"/>
              </a:rPr>
              <a:t>Cool</a:t>
            </a:r>
          </a:p>
          <a:p>
            <a:pPr algn="ctr"/>
            <a:r>
              <a:rPr lang="en-US" sz="1600" b="1" dirty="0">
                <a:solidFill>
                  <a:srgbClr val="594F40"/>
                </a:solidFill>
                <a:latin typeface="Times New Roman" panose="02020603050405020304" pitchFamily="18" charset="0"/>
                <a:cs typeface="Times New Roman" panose="02020603050405020304" pitchFamily="18" charset="0"/>
              </a:rPr>
              <a:t>12 °C</a:t>
            </a:r>
          </a:p>
        </p:txBody>
      </p:sp>
      <p:sp>
        <p:nvSpPr>
          <p:cNvPr id="15" name="Rectangle 14">
            <a:extLst>
              <a:ext uri="{FF2B5EF4-FFF2-40B4-BE49-F238E27FC236}">
                <a16:creationId xmlns:a16="http://schemas.microsoft.com/office/drawing/2014/main" id="{81BAAFDD-21C9-452D-8069-9A82BCF15CA3}"/>
              </a:ext>
            </a:extLst>
          </p:cNvPr>
          <p:cNvSpPr/>
          <p:nvPr/>
        </p:nvSpPr>
        <p:spPr>
          <a:xfrm>
            <a:off x="5556452" y="1807100"/>
            <a:ext cx="668995" cy="59549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D3D40A9-4141-42B6-92E4-37289A850822}"/>
              </a:ext>
            </a:extLst>
          </p:cNvPr>
          <p:cNvSpPr/>
          <p:nvPr/>
        </p:nvSpPr>
        <p:spPr>
          <a:xfrm>
            <a:off x="5453541" y="1261552"/>
            <a:ext cx="668995" cy="59549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D1C86E-A6BB-4D2F-9DC3-FA08B8351983}"/>
              </a:ext>
            </a:extLst>
          </p:cNvPr>
          <p:cNvSpPr txBox="1"/>
          <p:nvPr/>
        </p:nvSpPr>
        <p:spPr>
          <a:xfrm>
            <a:off x="5523605" y="1855006"/>
            <a:ext cx="746125" cy="584775"/>
          </a:xfrm>
          <a:prstGeom prst="rect">
            <a:avLst/>
          </a:prstGeom>
          <a:noFill/>
        </p:spPr>
        <p:txBody>
          <a:bodyPr wrap="square" rtlCol="0">
            <a:spAutoFit/>
          </a:bodyPr>
          <a:lstStyle/>
          <a:p>
            <a:pPr algn="ctr"/>
            <a:r>
              <a:rPr lang="en-US" sz="1600" b="1" dirty="0">
                <a:solidFill>
                  <a:srgbClr val="594F40"/>
                </a:solidFill>
                <a:latin typeface="Times New Roman" panose="02020603050405020304" pitchFamily="18" charset="0"/>
                <a:cs typeface="Times New Roman" panose="02020603050405020304" pitchFamily="18" charset="0"/>
              </a:rPr>
              <a:t>Warm</a:t>
            </a:r>
          </a:p>
          <a:p>
            <a:pPr algn="ctr"/>
            <a:r>
              <a:rPr lang="en-US" sz="1600" b="1" dirty="0">
                <a:solidFill>
                  <a:srgbClr val="594F40"/>
                </a:solidFill>
                <a:latin typeface="Times New Roman" panose="02020603050405020304" pitchFamily="18" charset="0"/>
                <a:cs typeface="Times New Roman" panose="02020603050405020304" pitchFamily="18" charset="0"/>
              </a:rPr>
              <a:t>45 °C</a:t>
            </a:r>
          </a:p>
        </p:txBody>
      </p:sp>
      <p:sp>
        <p:nvSpPr>
          <p:cNvPr id="25" name="TextBox 24">
            <a:extLst>
              <a:ext uri="{FF2B5EF4-FFF2-40B4-BE49-F238E27FC236}">
                <a16:creationId xmlns:a16="http://schemas.microsoft.com/office/drawing/2014/main" id="{AC294A64-8A26-407B-8DF3-AFD81F96AE60}"/>
              </a:ext>
            </a:extLst>
          </p:cNvPr>
          <p:cNvSpPr txBox="1"/>
          <p:nvPr/>
        </p:nvSpPr>
        <p:spPr>
          <a:xfrm>
            <a:off x="5360071" y="1204753"/>
            <a:ext cx="917652" cy="584775"/>
          </a:xfrm>
          <a:prstGeom prst="rect">
            <a:avLst/>
          </a:prstGeom>
          <a:noFill/>
        </p:spPr>
        <p:txBody>
          <a:bodyPr wrap="square" rtlCol="0">
            <a:spAutoFit/>
          </a:bodyPr>
          <a:lstStyle/>
          <a:p>
            <a:pPr algn="ctr"/>
            <a:r>
              <a:rPr lang="en-US" sz="1600" b="1" dirty="0">
                <a:solidFill>
                  <a:srgbClr val="594F40"/>
                </a:solidFill>
                <a:latin typeface="Times New Roman" panose="02020603050405020304" pitchFamily="18" charset="0"/>
                <a:cs typeface="Times New Roman" panose="02020603050405020304" pitchFamily="18" charset="0"/>
              </a:rPr>
              <a:t>Cold</a:t>
            </a:r>
          </a:p>
          <a:p>
            <a:pPr algn="ctr"/>
            <a:r>
              <a:rPr lang="en-US" sz="1600" b="1" dirty="0">
                <a:solidFill>
                  <a:srgbClr val="594F40"/>
                </a:solidFill>
                <a:latin typeface="Times New Roman" panose="02020603050405020304" pitchFamily="18" charset="0"/>
                <a:cs typeface="Times New Roman" panose="02020603050405020304" pitchFamily="18" charset="0"/>
              </a:rPr>
              <a:t>5 °C</a:t>
            </a:r>
          </a:p>
        </p:txBody>
      </p:sp>
      <p:sp>
        <p:nvSpPr>
          <p:cNvPr id="2" name="TextBox 1">
            <a:extLst>
              <a:ext uri="{FF2B5EF4-FFF2-40B4-BE49-F238E27FC236}">
                <a16:creationId xmlns:a16="http://schemas.microsoft.com/office/drawing/2014/main" id="{CAEE75BD-35AA-454D-9A73-18EE501BF300}"/>
              </a:ext>
            </a:extLst>
          </p:cNvPr>
          <p:cNvSpPr txBox="1"/>
          <p:nvPr/>
        </p:nvSpPr>
        <p:spPr>
          <a:xfrm>
            <a:off x="260934" y="1417588"/>
            <a:ext cx="4679998" cy="2308324"/>
          </a:xfrm>
          <a:prstGeom prst="rect">
            <a:avLst/>
          </a:prstGeom>
          <a:noFill/>
        </p:spPr>
        <p:txBody>
          <a:bodyPr wrap="square" rtlCol="0">
            <a:spAutoFit/>
          </a:bodyPr>
          <a:lstStyle/>
          <a:p>
            <a:r>
              <a:rPr lang="en-US" sz="1600" b="1" dirty="0">
                <a:latin typeface="+mn-lt"/>
              </a:rPr>
              <a:t>Stage 1, “cold”: </a:t>
            </a:r>
            <a:r>
              <a:rPr lang="en-US" sz="1600" dirty="0">
                <a:effectLst/>
                <a:latin typeface="+mn-lt"/>
                <a:ea typeface="Calibri" panose="020F0502020204030204" pitchFamily="34" charset="0"/>
              </a:rPr>
              <a:t>Aerosol stream exposure to a cold, water vapor-saturated environment</a:t>
            </a:r>
          </a:p>
          <a:p>
            <a:endParaRPr lang="en-US" sz="1600" dirty="0">
              <a:effectLst/>
              <a:latin typeface="+mn-lt"/>
              <a:ea typeface="Calibri" panose="020F0502020204030204" pitchFamily="34" charset="0"/>
            </a:endParaRPr>
          </a:p>
          <a:p>
            <a:r>
              <a:rPr lang="en-US" sz="1600" b="1" dirty="0">
                <a:latin typeface="+mn-lt"/>
              </a:rPr>
              <a:t>Stage 2, “warm”: </a:t>
            </a:r>
            <a:r>
              <a:rPr lang="en-US" sz="1600" dirty="0">
                <a:latin typeface="+mn-lt"/>
              </a:rPr>
              <a:t>Saturated aerosol stream flows </a:t>
            </a:r>
            <a:r>
              <a:rPr lang="en-US" sz="1600" dirty="0">
                <a:effectLst/>
                <a:latin typeface="+mn-lt"/>
                <a:ea typeface="Calibri" panose="020F0502020204030204" pitchFamily="34" charset="0"/>
              </a:rPr>
              <a:t>through a heated stage; generation of supersaturation</a:t>
            </a:r>
          </a:p>
          <a:p>
            <a:endParaRPr lang="en-US" sz="1600" dirty="0">
              <a:latin typeface="+mn-lt"/>
            </a:endParaRPr>
          </a:p>
          <a:p>
            <a:r>
              <a:rPr lang="en-US" sz="1600" b="1" dirty="0">
                <a:latin typeface="+mn-lt"/>
              </a:rPr>
              <a:t>Stage 3, “cold”: </a:t>
            </a:r>
            <a:r>
              <a:rPr lang="en-US" sz="1600" dirty="0">
                <a:latin typeface="+mn-lt"/>
              </a:rPr>
              <a:t>Droplet-laden flow’s dew point and vapor content reduction</a:t>
            </a:r>
          </a:p>
        </p:txBody>
      </p:sp>
      <p:sp>
        <p:nvSpPr>
          <p:cNvPr id="18" name="Title 1">
            <a:extLst>
              <a:ext uri="{FF2B5EF4-FFF2-40B4-BE49-F238E27FC236}">
                <a16:creationId xmlns:a16="http://schemas.microsoft.com/office/drawing/2014/main" id="{8056C060-EB73-4A09-9417-25E1F5C8EFBD}"/>
              </a:ext>
            </a:extLst>
          </p:cNvPr>
          <p:cNvSpPr txBox="1">
            <a:spLocks/>
          </p:cNvSpPr>
          <p:nvPr/>
        </p:nvSpPr>
        <p:spPr>
          <a:xfrm>
            <a:off x="165895" y="139554"/>
            <a:ext cx="6098721"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cs typeface="Times New Roman" panose="02020603050405020304" pitchFamily="18" charset="0"/>
              </a:rPr>
              <a:t>Nano-spot Collector’s Operation</a:t>
            </a:r>
          </a:p>
        </p:txBody>
      </p:sp>
    </p:spTree>
    <p:extLst>
      <p:ext uri="{BB962C8B-B14F-4D97-AF65-F5344CB8AC3E}">
        <p14:creationId xmlns:p14="http://schemas.microsoft.com/office/powerpoint/2010/main" val="2579202470"/>
      </p:ext>
    </p:extLst>
  </p:cSld>
  <p:clrMapOvr>
    <a:masterClrMapping/>
  </p:clrMapOvr>
  <p:transition advTm="60590">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F07C9D-0382-4E52-9765-73F21DBAAD9D}"/>
              </a:ext>
            </a:extLst>
          </p:cNvPr>
          <p:cNvPicPr>
            <a:picLocks noChangeAspect="1"/>
          </p:cNvPicPr>
          <p:nvPr/>
        </p:nvPicPr>
        <p:blipFill>
          <a:blip r:embed="rId3"/>
          <a:stretch>
            <a:fillRect/>
          </a:stretch>
        </p:blipFill>
        <p:spPr>
          <a:xfrm>
            <a:off x="6675355" y="744016"/>
            <a:ext cx="2066344" cy="3365635"/>
          </a:xfrm>
          <a:prstGeom prst="rect">
            <a:avLst/>
          </a:prstGeom>
        </p:spPr>
      </p:pic>
      <p:pic>
        <p:nvPicPr>
          <p:cNvPr id="14" name="Picture 13" descr="Graphical user interface&#10;&#10;Description automatically generated">
            <a:extLst>
              <a:ext uri="{FF2B5EF4-FFF2-40B4-BE49-F238E27FC236}">
                <a16:creationId xmlns:a16="http://schemas.microsoft.com/office/drawing/2014/main" id="{A7B30FD8-560E-4734-A173-EE6672EAF9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516" y="942433"/>
            <a:ext cx="1613737" cy="1613737"/>
          </a:xfrm>
          <a:prstGeom prst="rect">
            <a:avLst/>
          </a:prstGeom>
        </p:spPr>
      </p:pic>
      <p:pic>
        <p:nvPicPr>
          <p:cNvPr id="31" name="Content Placeholder 5" descr="A picture containing text, floor, indoor, shelf&#10;&#10;Description automatically generated">
            <a:extLst>
              <a:ext uri="{FF2B5EF4-FFF2-40B4-BE49-F238E27FC236}">
                <a16:creationId xmlns:a16="http://schemas.microsoft.com/office/drawing/2014/main" id="{929CBC73-0D8C-41E1-8FA7-279C3ECF932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b="2092"/>
          <a:stretch/>
        </p:blipFill>
        <p:spPr>
          <a:xfrm>
            <a:off x="3499118" y="1089525"/>
            <a:ext cx="1598148" cy="1357373"/>
          </a:xfrm>
          <a:prstGeom prst="rect">
            <a:avLst/>
          </a:prstGeom>
        </p:spPr>
      </p:pic>
      <p:graphicFrame>
        <p:nvGraphicFramePr>
          <p:cNvPr id="20" name="Table 19">
            <a:extLst>
              <a:ext uri="{FF2B5EF4-FFF2-40B4-BE49-F238E27FC236}">
                <a16:creationId xmlns:a16="http://schemas.microsoft.com/office/drawing/2014/main" id="{5BE2281C-9608-49F9-B5FB-8D36B23A5ADD}"/>
              </a:ext>
            </a:extLst>
          </p:cNvPr>
          <p:cNvGraphicFramePr>
            <a:graphicFrameLocks noGrp="1"/>
          </p:cNvGraphicFramePr>
          <p:nvPr>
            <p:extLst>
              <p:ext uri="{D42A27DB-BD31-4B8C-83A1-F6EECF244321}">
                <p14:modId xmlns:p14="http://schemas.microsoft.com/office/powerpoint/2010/main" val="1835775436"/>
              </p:ext>
            </p:extLst>
          </p:nvPr>
        </p:nvGraphicFramePr>
        <p:xfrm>
          <a:off x="100502" y="3323598"/>
          <a:ext cx="6101803" cy="1624840"/>
        </p:xfrm>
        <a:graphic>
          <a:graphicData uri="http://schemas.openxmlformats.org/drawingml/2006/table">
            <a:tbl>
              <a:tblPr firstRow="1" firstCol="1" bandRow="1">
                <a:tableStyleId>{2D5ABB26-0587-4C30-8999-92F81FD0307C}</a:tableStyleId>
              </a:tblPr>
              <a:tblGrid>
                <a:gridCol w="2413030">
                  <a:extLst>
                    <a:ext uri="{9D8B030D-6E8A-4147-A177-3AD203B41FA5}">
                      <a16:colId xmlns:a16="http://schemas.microsoft.com/office/drawing/2014/main" val="2248644688"/>
                    </a:ext>
                  </a:extLst>
                </a:gridCol>
                <a:gridCol w="2067791">
                  <a:extLst>
                    <a:ext uri="{9D8B030D-6E8A-4147-A177-3AD203B41FA5}">
                      <a16:colId xmlns:a16="http://schemas.microsoft.com/office/drawing/2014/main" val="2620144885"/>
                    </a:ext>
                  </a:extLst>
                </a:gridCol>
                <a:gridCol w="1620982">
                  <a:extLst>
                    <a:ext uri="{9D8B030D-6E8A-4147-A177-3AD203B41FA5}">
                      <a16:colId xmlns:a16="http://schemas.microsoft.com/office/drawing/2014/main" val="783157236"/>
                    </a:ext>
                  </a:extLst>
                </a:gridCol>
              </a:tblGrid>
              <a:tr h="0">
                <a:tc>
                  <a:txBody>
                    <a:bodyPr/>
                    <a:lstStyle/>
                    <a:p>
                      <a:pPr marL="0" marR="0">
                        <a:lnSpc>
                          <a:spcPct val="200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a:effectLst/>
                        </a:rPr>
                        <a:t>Sequential Spot Sampler (Aerosol Devices Inc.)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a:effectLst/>
                        </a:rPr>
                        <a:t>Nano-spot Collector (Aerosol Devices Inc.)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7365227"/>
                  </a:ext>
                </a:extLst>
              </a:tr>
              <a:tr h="0">
                <a:tc>
                  <a:txBody>
                    <a:bodyPr/>
                    <a:lstStyle/>
                    <a:p>
                      <a:pPr marL="0" marR="0" algn="ctr">
                        <a:lnSpc>
                          <a:spcPct val="200000"/>
                        </a:lnSpc>
                        <a:spcBef>
                          <a:spcPts val="0"/>
                        </a:spcBef>
                        <a:spcAft>
                          <a:spcPts val="0"/>
                        </a:spcAft>
                      </a:pPr>
                      <a:r>
                        <a:rPr lang="en-US" sz="1200" dirty="0">
                          <a:effectLst/>
                        </a:rPr>
                        <a:t>Height × Width × Depth (mm)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lnSpc>
                          <a:spcPct val="200000"/>
                        </a:lnSpc>
                        <a:spcBef>
                          <a:spcPts val="0"/>
                        </a:spcBef>
                        <a:spcAft>
                          <a:spcPts val="0"/>
                        </a:spcAft>
                      </a:pPr>
                      <a:r>
                        <a:rPr lang="en-US" sz="1200" dirty="0">
                          <a:effectLst/>
                        </a:rPr>
                        <a:t>500 × 305 × 255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lnSpc>
                          <a:spcPct val="200000"/>
                        </a:lnSpc>
                        <a:spcBef>
                          <a:spcPts val="0"/>
                        </a:spcBef>
                        <a:spcAft>
                          <a:spcPts val="0"/>
                        </a:spcAft>
                      </a:pPr>
                      <a:r>
                        <a:rPr lang="en-US" sz="1200">
                          <a:effectLst/>
                        </a:rPr>
                        <a:t>250 × 280 × 290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840937"/>
                  </a:ext>
                </a:extLst>
              </a:tr>
              <a:tr h="0">
                <a:tc>
                  <a:txBody>
                    <a:bodyPr/>
                    <a:lstStyle/>
                    <a:p>
                      <a:pPr marL="0" marR="0" algn="ctr">
                        <a:lnSpc>
                          <a:spcPct val="200000"/>
                        </a:lnSpc>
                        <a:spcBef>
                          <a:spcPts val="0"/>
                        </a:spcBef>
                        <a:spcAft>
                          <a:spcPts val="0"/>
                        </a:spcAft>
                      </a:pPr>
                      <a:r>
                        <a:rPr lang="en-US" sz="1200" dirty="0">
                          <a:effectLst/>
                        </a:rPr>
                        <a:t>Weight (kg)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200" dirty="0">
                          <a:effectLst/>
                        </a:rPr>
                        <a:t>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200" dirty="0">
                          <a:effectLst/>
                        </a:rPr>
                        <a:t>4.08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6718054"/>
                  </a:ext>
                </a:extLst>
              </a:tr>
              <a:tr h="0">
                <a:tc>
                  <a:txBody>
                    <a:bodyPr/>
                    <a:lstStyle/>
                    <a:p>
                      <a:pPr marL="0" marR="0" algn="ctr">
                        <a:lnSpc>
                          <a:spcPct val="200000"/>
                        </a:lnSpc>
                        <a:spcBef>
                          <a:spcPts val="0"/>
                        </a:spcBef>
                        <a:spcAft>
                          <a:spcPts val="0"/>
                        </a:spcAft>
                      </a:pPr>
                      <a:r>
                        <a:rPr lang="en-US" sz="1200" dirty="0">
                          <a:effectLst/>
                        </a:rPr>
                        <a:t>Sample flowrate (L min</a:t>
                      </a:r>
                      <a:r>
                        <a:rPr lang="en-US" sz="1200" baseline="30000" dirty="0">
                          <a:effectLst/>
                        </a:rPr>
                        <a:t>-1</a:t>
                      </a:r>
                      <a:r>
                        <a:rPr lang="en-US" sz="12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dirty="0">
                          <a:effectLst/>
                        </a:rPr>
                        <a:t>1.0-1.5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dirty="0">
                          <a:effectLst/>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9838525"/>
                  </a:ext>
                </a:extLst>
              </a:tr>
            </a:tbl>
          </a:graphicData>
        </a:graphic>
      </p:graphicFrame>
      <p:sp>
        <p:nvSpPr>
          <p:cNvPr id="37" name="Title 1">
            <a:extLst>
              <a:ext uri="{FF2B5EF4-FFF2-40B4-BE49-F238E27FC236}">
                <a16:creationId xmlns:a16="http://schemas.microsoft.com/office/drawing/2014/main" id="{53A68949-FA90-4340-9378-93FBF8E69AC6}"/>
              </a:ext>
            </a:extLst>
          </p:cNvPr>
          <p:cNvSpPr txBox="1">
            <a:spLocks/>
          </p:cNvSpPr>
          <p:nvPr/>
        </p:nvSpPr>
        <p:spPr>
          <a:xfrm>
            <a:off x="-1" y="95353"/>
            <a:ext cx="9042633"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cs typeface="Times New Roman" panose="02020603050405020304" pitchFamily="18" charset="0"/>
              </a:rPr>
              <a:t>Sequential Spot Sampler (ADI) vs Nano-spot Collector (ADI)</a:t>
            </a:r>
          </a:p>
        </p:txBody>
      </p:sp>
      <p:sp>
        <p:nvSpPr>
          <p:cNvPr id="38" name="TextBox 37">
            <a:extLst>
              <a:ext uri="{FF2B5EF4-FFF2-40B4-BE49-F238E27FC236}">
                <a16:creationId xmlns:a16="http://schemas.microsoft.com/office/drawing/2014/main" id="{8BB79C0B-6B9E-4357-9A11-8F75BD54BDFC}"/>
              </a:ext>
            </a:extLst>
          </p:cNvPr>
          <p:cNvSpPr txBox="1"/>
          <p:nvPr/>
        </p:nvSpPr>
        <p:spPr>
          <a:xfrm>
            <a:off x="0" y="2865702"/>
            <a:ext cx="6509904" cy="523220"/>
          </a:xfrm>
          <a:prstGeom prst="rect">
            <a:avLst/>
          </a:prstGeom>
          <a:noFill/>
        </p:spPr>
        <p:txBody>
          <a:bodyPr wrap="square">
            <a:spAutoFit/>
          </a:bodyPr>
          <a:lstStyle/>
          <a:p>
            <a:pPr marL="0" marR="0">
              <a:spcBef>
                <a:spcPts val="0"/>
              </a:spcBef>
              <a:spcAft>
                <a:spcPts val="1000"/>
              </a:spcAft>
            </a:pPr>
            <a:r>
              <a:rPr lang="en-US" sz="1400" b="1" i="0" dirty="0">
                <a:solidFill>
                  <a:schemeClr val="accent3"/>
                </a:solidFill>
                <a:effectLst/>
                <a:latin typeface="+mn-lt"/>
                <a:ea typeface="Calibri" panose="020F0502020204030204" pitchFamily="34" charset="0"/>
                <a:cs typeface="Times New Roman" panose="02020603050405020304" pitchFamily="18" charset="0"/>
              </a:rPr>
              <a:t>Table 1 </a:t>
            </a:r>
            <a:r>
              <a:rPr lang="en-US" sz="1400" i="0" dirty="0">
                <a:solidFill>
                  <a:schemeClr val="accent3"/>
                </a:solidFill>
                <a:effectLst/>
                <a:latin typeface="+mn-lt"/>
                <a:ea typeface="Calibri" panose="020F0502020204030204" pitchFamily="34" charset="0"/>
                <a:cs typeface="Times New Roman" panose="02020603050405020304" pitchFamily="18" charset="0"/>
              </a:rPr>
              <a:t>Design and operating parameters of the Sequential Spot Sampler and the Nano-spot Collector</a:t>
            </a:r>
            <a:endParaRPr lang="en-US" sz="1400" i="1" dirty="0">
              <a:solidFill>
                <a:schemeClr val="accent3"/>
              </a:solidFill>
              <a:effectLst/>
              <a:latin typeface="+mn-lt"/>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C7C19B20-BB8A-4C6B-AA9E-FC029E775596}"/>
              </a:ext>
            </a:extLst>
          </p:cNvPr>
          <p:cNvSpPr txBox="1"/>
          <p:nvPr/>
        </p:nvSpPr>
        <p:spPr>
          <a:xfrm>
            <a:off x="2953704" y="2552877"/>
            <a:ext cx="2638463" cy="276999"/>
          </a:xfrm>
          <a:prstGeom prst="rect">
            <a:avLst/>
          </a:prstGeom>
          <a:noFill/>
        </p:spPr>
        <p:txBody>
          <a:bodyPr wrap="square" rtlCol="0">
            <a:spAutoFit/>
          </a:bodyPr>
          <a:lstStyle/>
          <a:p>
            <a:pPr algn="ctr"/>
            <a:r>
              <a:rPr lang="en-US" sz="1200" i="1" dirty="0">
                <a:solidFill>
                  <a:schemeClr val="accent3"/>
                </a:solidFill>
                <a:latin typeface="Times New Roman" panose="02020603050405020304" pitchFamily="18" charset="0"/>
                <a:cs typeface="Times New Roman" panose="02020603050405020304" pitchFamily="18" charset="0"/>
              </a:rPr>
              <a:t>Prototype Nano Spot Collector (ADI)</a:t>
            </a:r>
          </a:p>
        </p:txBody>
      </p:sp>
      <p:sp>
        <p:nvSpPr>
          <p:cNvPr id="40" name="TextBox 39">
            <a:extLst>
              <a:ext uri="{FF2B5EF4-FFF2-40B4-BE49-F238E27FC236}">
                <a16:creationId xmlns:a16="http://schemas.microsoft.com/office/drawing/2014/main" id="{8E32A9A2-9CA1-4D83-9701-FAA737393DE8}"/>
              </a:ext>
            </a:extLst>
          </p:cNvPr>
          <p:cNvSpPr txBox="1"/>
          <p:nvPr/>
        </p:nvSpPr>
        <p:spPr>
          <a:xfrm>
            <a:off x="555332" y="2590623"/>
            <a:ext cx="2638463" cy="276999"/>
          </a:xfrm>
          <a:prstGeom prst="rect">
            <a:avLst/>
          </a:prstGeom>
          <a:noFill/>
        </p:spPr>
        <p:txBody>
          <a:bodyPr wrap="square" rtlCol="0">
            <a:spAutoFit/>
          </a:bodyPr>
          <a:lstStyle/>
          <a:p>
            <a:pPr algn="ctr"/>
            <a:r>
              <a:rPr lang="en-US" sz="1200" i="1" dirty="0">
                <a:solidFill>
                  <a:schemeClr val="accent3"/>
                </a:solidFill>
                <a:latin typeface="Times New Roman" panose="02020603050405020304" pitchFamily="18" charset="0"/>
                <a:cs typeface="Times New Roman" panose="02020603050405020304" pitchFamily="18" charset="0"/>
              </a:rPr>
              <a:t>Sequential Spot Sampler (ADI)</a:t>
            </a:r>
          </a:p>
        </p:txBody>
      </p:sp>
      <p:sp>
        <p:nvSpPr>
          <p:cNvPr id="41" name="TextBox 40">
            <a:extLst>
              <a:ext uri="{FF2B5EF4-FFF2-40B4-BE49-F238E27FC236}">
                <a16:creationId xmlns:a16="http://schemas.microsoft.com/office/drawing/2014/main" id="{1E15E0CE-9A81-45A9-9272-D16C4D84284B}"/>
              </a:ext>
            </a:extLst>
          </p:cNvPr>
          <p:cNvSpPr txBox="1"/>
          <p:nvPr/>
        </p:nvSpPr>
        <p:spPr>
          <a:xfrm>
            <a:off x="6404169" y="4077604"/>
            <a:ext cx="2638463" cy="646331"/>
          </a:xfrm>
          <a:prstGeom prst="rect">
            <a:avLst/>
          </a:prstGeom>
          <a:noFill/>
        </p:spPr>
        <p:txBody>
          <a:bodyPr wrap="square" rtlCol="0">
            <a:spAutoFit/>
          </a:bodyPr>
          <a:lstStyle/>
          <a:p>
            <a:pPr algn="ctr"/>
            <a:r>
              <a:rPr lang="en-US" sz="1200" i="1" dirty="0">
                <a:solidFill>
                  <a:schemeClr val="accent3"/>
                </a:solidFill>
                <a:latin typeface="Times New Roman" panose="02020603050405020304" pitchFamily="18" charset="0"/>
                <a:cs typeface="Times New Roman" panose="02020603050405020304" pitchFamily="18" charset="0"/>
              </a:rPr>
              <a:t>Schematics of the single and the triple growth tube contained in the Spot Sampler and the Nano-spot Collector </a:t>
            </a:r>
            <a:r>
              <a:rPr lang="en-US" sz="1200" i="1" baseline="30000" dirty="0">
                <a:solidFill>
                  <a:schemeClr val="accent3"/>
                </a:solidFill>
                <a:latin typeface="Times New Roman" panose="02020603050405020304" pitchFamily="18" charset="0"/>
                <a:cs typeface="Times New Roman" panose="02020603050405020304" pitchFamily="18" charset="0"/>
              </a:rPr>
              <a:t>(1)</a:t>
            </a:r>
            <a:endParaRPr lang="en-US" sz="1200" i="1" dirty="0">
              <a:solidFill>
                <a:schemeClr val="accent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554388"/>
      </p:ext>
    </p:extLst>
  </p:cSld>
  <p:clrMapOvr>
    <a:masterClrMapping/>
  </p:clrMapOvr>
  <p:transition advTm="43114">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24ABD3B-7741-4D4B-A363-CCAD7471C1F9}"/>
              </a:ext>
            </a:extLst>
          </p:cNvPr>
          <p:cNvSpPr txBox="1">
            <a:spLocks/>
          </p:cNvSpPr>
          <p:nvPr/>
        </p:nvSpPr>
        <p:spPr>
          <a:xfrm>
            <a:off x="394855" y="294436"/>
            <a:ext cx="8956964" cy="8668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dirty="0"/>
              <a:t>Collection Efficiency vs…</a:t>
            </a:r>
          </a:p>
          <a:p>
            <a:r>
              <a:rPr lang="en-US" sz="2700" dirty="0"/>
              <a:t>…Particle Size                               … Aerosol Concentration</a:t>
            </a:r>
          </a:p>
        </p:txBody>
      </p:sp>
      <p:sp>
        <p:nvSpPr>
          <p:cNvPr id="6" name="TextBox 5">
            <a:extLst>
              <a:ext uri="{FF2B5EF4-FFF2-40B4-BE49-F238E27FC236}">
                <a16:creationId xmlns:a16="http://schemas.microsoft.com/office/drawing/2014/main" id="{9FC0CBA0-195F-450D-A612-79623629C41C}"/>
              </a:ext>
            </a:extLst>
          </p:cNvPr>
          <p:cNvSpPr txBox="1"/>
          <p:nvPr/>
        </p:nvSpPr>
        <p:spPr>
          <a:xfrm>
            <a:off x="0" y="4295065"/>
            <a:ext cx="4707082" cy="646331"/>
          </a:xfrm>
          <a:prstGeom prst="rect">
            <a:avLst/>
          </a:prstGeom>
          <a:noFill/>
        </p:spPr>
        <p:txBody>
          <a:bodyPr wrap="square">
            <a:spAutoFit/>
          </a:bodyPr>
          <a:lstStyle/>
          <a:p>
            <a:pPr marL="0" marR="0" algn="ctr">
              <a:spcBef>
                <a:spcPts val="0"/>
              </a:spcBef>
              <a:spcAft>
                <a:spcPts val="1000"/>
              </a:spcAft>
            </a:pPr>
            <a:r>
              <a:rPr lang="en-US" sz="1200" b="1" i="0" dirty="0">
                <a:solidFill>
                  <a:schemeClr val="accent3"/>
                </a:solidFill>
                <a:effectLst/>
                <a:latin typeface="+mn-lt"/>
                <a:ea typeface="Calibri" panose="020F0502020204030204" pitchFamily="34" charset="0"/>
                <a:cs typeface="Times New Roman" panose="02020603050405020304" pitchFamily="18" charset="0"/>
              </a:rPr>
              <a:t>Figure 1 </a:t>
            </a:r>
            <a:r>
              <a:rPr lang="en-US" sz="1200" i="0" dirty="0">
                <a:solidFill>
                  <a:schemeClr val="accent3"/>
                </a:solidFill>
                <a:effectLst/>
                <a:latin typeface="+mn-lt"/>
                <a:ea typeface="Calibri" panose="020F0502020204030204" pitchFamily="34" charset="0"/>
                <a:cs typeface="Times New Roman" panose="02020603050405020304" pitchFamily="18" charset="0"/>
              </a:rPr>
              <a:t>Collection efficiency of prototype Nano-spot Collector using sodium chloride and crystalline silica, in function with the aerosols’ particle size. </a:t>
            </a:r>
            <a:endParaRPr lang="en-US" sz="1200" i="1" dirty="0">
              <a:solidFill>
                <a:schemeClr val="accent3"/>
              </a:solidFill>
              <a:effectLst/>
              <a:latin typeface="+mn-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CE261D5-142F-4383-9320-91D7481960E6}"/>
              </a:ext>
            </a:extLst>
          </p:cNvPr>
          <p:cNvSpPr txBox="1"/>
          <p:nvPr/>
        </p:nvSpPr>
        <p:spPr>
          <a:xfrm>
            <a:off x="4572000" y="4295065"/>
            <a:ext cx="4500478" cy="461665"/>
          </a:xfrm>
          <a:prstGeom prst="rect">
            <a:avLst/>
          </a:prstGeom>
          <a:noFill/>
        </p:spPr>
        <p:txBody>
          <a:bodyPr wrap="square">
            <a:spAutoFit/>
          </a:bodyPr>
          <a:lstStyle/>
          <a:p>
            <a:pPr marL="0" marR="0" algn="ctr">
              <a:spcBef>
                <a:spcPts val="0"/>
              </a:spcBef>
              <a:spcAft>
                <a:spcPts val="1000"/>
              </a:spcAft>
            </a:pPr>
            <a:r>
              <a:rPr lang="en-US" sz="1200" b="1" i="0" dirty="0">
                <a:solidFill>
                  <a:schemeClr val="accent3"/>
                </a:solidFill>
                <a:effectLst/>
                <a:latin typeface="+mn-lt"/>
                <a:ea typeface="Calibri" panose="020F0502020204030204" pitchFamily="34" charset="0"/>
                <a:cs typeface="Times New Roman" panose="02020603050405020304" pitchFamily="18" charset="0"/>
              </a:rPr>
              <a:t>Figure 2 </a:t>
            </a:r>
            <a:r>
              <a:rPr lang="en-US" sz="1200" i="0" dirty="0">
                <a:solidFill>
                  <a:schemeClr val="accent3"/>
                </a:solidFill>
                <a:effectLst/>
                <a:latin typeface="+mn-lt"/>
                <a:ea typeface="Calibri" panose="020F0502020204030204" pitchFamily="34" charset="0"/>
                <a:cs typeface="Times New Roman" panose="02020603050405020304" pitchFamily="18" charset="0"/>
              </a:rPr>
              <a:t>Collection efficiency of prototype Nano-spot collector in function with the aerosols number concentration.</a:t>
            </a:r>
            <a:endParaRPr lang="en-US" sz="1200" i="1" dirty="0">
              <a:solidFill>
                <a:schemeClr val="accent3"/>
              </a:solidFill>
              <a:effectLst/>
              <a:latin typeface="+mn-lt"/>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1B812A5F-F80E-4D78-ABB2-28BB9A76BCBF}"/>
              </a:ext>
            </a:extLst>
          </p:cNvPr>
          <p:cNvPicPr>
            <a:picLocks noChangeAspect="1"/>
          </p:cNvPicPr>
          <p:nvPr/>
        </p:nvPicPr>
        <p:blipFill>
          <a:blip r:embed="rId3"/>
          <a:stretch>
            <a:fillRect/>
          </a:stretch>
        </p:blipFill>
        <p:spPr>
          <a:xfrm>
            <a:off x="354614" y="1161270"/>
            <a:ext cx="4180539" cy="3200400"/>
          </a:xfrm>
          <a:prstGeom prst="rect">
            <a:avLst/>
          </a:prstGeom>
        </p:spPr>
      </p:pic>
      <p:pic>
        <p:nvPicPr>
          <p:cNvPr id="14" name="Picture 13">
            <a:extLst>
              <a:ext uri="{FF2B5EF4-FFF2-40B4-BE49-F238E27FC236}">
                <a16:creationId xmlns:a16="http://schemas.microsoft.com/office/drawing/2014/main" id="{B0474725-913B-4AD7-9207-14BB3D70361E}"/>
              </a:ext>
            </a:extLst>
          </p:cNvPr>
          <p:cNvPicPr>
            <a:picLocks noChangeAspect="1"/>
          </p:cNvPicPr>
          <p:nvPr/>
        </p:nvPicPr>
        <p:blipFill>
          <a:blip r:embed="rId4"/>
          <a:stretch>
            <a:fillRect/>
          </a:stretch>
        </p:blipFill>
        <p:spPr>
          <a:xfrm>
            <a:off x="4707082" y="1161270"/>
            <a:ext cx="4180539" cy="3200400"/>
          </a:xfrm>
          <a:prstGeom prst="rect">
            <a:avLst/>
          </a:prstGeom>
        </p:spPr>
      </p:pic>
    </p:spTree>
    <p:extLst>
      <p:ext uri="{BB962C8B-B14F-4D97-AF65-F5344CB8AC3E}">
        <p14:creationId xmlns:p14="http://schemas.microsoft.com/office/powerpoint/2010/main" val="2316456949"/>
      </p:ext>
    </p:extLst>
  </p:cSld>
  <p:clrMapOvr>
    <a:masterClrMapping/>
  </p:clrMapOvr>
  <p:transition advTm="58143">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4AE938-F8C6-4DD1-A875-274B71AE93EE}"/>
              </a:ext>
            </a:extLst>
          </p:cNvPr>
          <p:cNvPicPr>
            <a:picLocks noChangeAspect="1"/>
          </p:cNvPicPr>
          <p:nvPr/>
        </p:nvPicPr>
        <p:blipFill>
          <a:blip r:embed="rId3"/>
          <a:stretch>
            <a:fillRect/>
          </a:stretch>
        </p:blipFill>
        <p:spPr>
          <a:xfrm>
            <a:off x="5531975" y="1883622"/>
            <a:ext cx="1626760" cy="2169014"/>
          </a:xfrm>
          <a:prstGeom prst="rect">
            <a:avLst/>
          </a:prstGeom>
        </p:spPr>
      </p:pic>
      <p:sp>
        <p:nvSpPr>
          <p:cNvPr id="6" name="Title 1">
            <a:extLst>
              <a:ext uri="{FF2B5EF4-FFF2-40B4-BE49-F238E27FC236}">
                <a16:creationId xmlns:a16="http://schemas.microsoft.com/office/drawing/2014/main" id="{5D208E80-5156-4D4E-9573-F1E67868B6D3}"/>
              </a:ext>
            </a:extLst>
          </p:cNvPr>
          <p:cNvSpPr txBox="1">
            <a:spLocks/>
          </p:cNvSpPr>
          <p:nvPr/>
        </p:nvSpPr>
        <p:spPr>
          <a:xfrm>
            <a:off x="628650" y="273846"/>
            <a:ext cx="6098721"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cs typeface="Times New Roman" panose="02020603050405020304" pitchFamily="18" charset="0"/>
              </a:rPr>
              <a:t>Direct Analysis of Spot Sample</a:t>
            </a:r>
          </a:p>
        </p:txBody>
      </p:sp>
      <p:sp>
        <p:nvSpPr>
          <p:cNvPr id="7" name="Text Placeholder 3">
            <a:extLst>
              <a:ext uri="{FF2B5EF4-FFF2-40B4-BE49-F238E27FC236}">
                <a16:creationId xmlns:a16="http://schemas.microsoft.com/office/drawing/2014/main" id="{AE7EA054-238A-4808-AAD4-E25DA4F91D15}"/>
              </a:ext>
            </a:extLst>
          </p:cNvPr>
          <p:cNvSpPr txBox="1">
            <a:spLocks/>
          </p:cNvSpPr>
          <p:nvPr/>
        </p:nvSpPr>
        <p:spPr>
          <a:xfrm>
            <a:off x="628650" y="1476657"/>
            <a:ext cx="7886700" cy="323903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532E63"/>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5E9732"/>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t>Electron Microscopy</a:t>
            </a:r>
          </a:p>
          <a:p>
            <a:pPr marL="285750" indent="-285750">
              <a:buFont typeface="Courier New" panose="02070309020205020404" pitchFamily="49" charset="0"/>
              <a:buChar char="o"/>
            </a:pPr>
            <a:r>
              <a:rPr lang="en-US" sz="2000" dirty="0"/>
              <a:t>Scanning Electron Microscopy (SEM)</a:t>
            </a:r>
          </a:p>
          <a:p>
            <a:pPr marL="285750" indent="-285750">
              <a:buFont typeface="Courier New" panose="02070309020205020404" pitchFamily="49" charset="0"/>
              <a:buChar char="o"/>
            </a:pPr>
            <a:r>
              <a:rPr lang="en-US" sz="1800" b="0" dirty="0"/>
              <a:t>Transmission Electron Microscopy (TEM), etc.</a:t>
            </a:r>
          </a:p>
          <a:p>
            <a:endParaRPr lang="en-US" sz="2700" b="0" dirty="0"/>
          </a:p>
        </p:txBody>
      </p:sp>
      <p:sp>
        <p:nvSpPr>
          <p:cNvPr id="9" name="TextBox 8">
            <a:extLst>
              <a:ext uri="{FF2B5EF4-FFF2-40B4-BE49-F238E27FC236}">
                <a16:creationId xmlns:a16="http://schemas.microsoft.com/office/drawing/2014/main" id="{B3B9566B-7A31-4237-BD8D-35BEB9576CCF}"/>
              </a:ext>
            </a:extLst>
          </p:cNvPr>
          <p:cNvSpPr txBox="1"/>
          <p:nvPr/>
        </p:nvSpPr>
        <p:spPr>
          <a:xfrm>
            <a:off x="4328800" y="3911528"/>
            <a:ext cx="4166293" cy="738664"/>
          </a:xfrm>
          <a:prstGeom prst="rect">
            <a:avLst/>
          </a:prstGeom>
          <a:noFill/>
        </p:spPr>
        <p:txBody>
          <a:bodyPr wrap="square" rtlCol="0">
            <a:spAutoFit/>
          </a:bodyPr>
          <a:lstStyle/>
          <a:p>
            <a:pPr algn="ctr"/>
            <a:r>
              <a:rPr lang="en-US" sz="1400" dirty="0"/>
              <a:t>Phenom</a:t>
            </a:r>
            <a:r>
              <a:rPr lang="en-US" sz="1400" baseline="30000" dirty="0"/>
              <a:t>TM </a:t>
            </a:r>
            <a:r>
              <a:rPr lang="en-US" sz="1400" dirty="0"/>
              <a:t>XL G2 Desktop SEM, Thermo Fisher Scientific, Waltham, MA, USA</a:t>
            </a:r>
            <a:endParaRPr lang="en-US" sz="1400" b="0" dirty="0">
              <a:effectLst/>
            </a:endParaRPr>
          </a:p>
          <a:p>
            <a:pPr algn="ctr"/>
            <a:endParaRPr lang="en-US" sz="1400" dirty="0"/>
          </a:p>
        </p:txBody>
      </p:sp>
      <p:pic>
        <p:nvPicPr>
          <p:cNvPr id="10" name="Picture 9">
            <a:extLst>
              <a:ext uri="{FF2B5EF4-FFF2-40B4-BE49-F238E27FC236}">
                <a16:creationId xmlns:a16="http://schemas.microsoft.com/office/drawing/2014/main" id="{DDB71836-7472-4B74-9722-43F3674310A2}"/>
              </a:ext>
            </a:extLst>
          </p:cNvPr>
          <p:cNvPicPr>
            <a:picLocks noChangeAspect="1"/>
          </p:cNvPicPr>
          <p:nvPr/>
        </p:nvPicPr>
        <p:blipFill>
          <a:blip r:embed="rId4"/>
          <a:stretch>
            <a:fillRect/>
          </a:stretch>
        </p:blipFill>
        <p:spPr>
          <a:xfrm>
            <a:off x="7269164" y="266090"/>
            <a:ext cx="1626761" cy="1570079"/>
          </a:xfrm>
          <a:prstGeom prst="rect">
            <a:avLst/>
          </a:prstGeom>
          <a:ln>
            <a:solidFill>
              <a:schemeClr val="tx1"/>
            </a:solidFill>
          </a:ln>
        </p:spPr>
      </p:pic>
      <p:sp>
        <p:nvSpPr>
          <p:cNvPr id="2" name="Arrow: Right 1">
            <a:extLst>
              <a:ext uri="{FF2B5EF4-FFF2-40B4-BE49-F238E27FC236}">
                <a16:creationId xmlns:a16="http://schemas.microsoft.com/office/drawing/2014/main" id="{892E4C58-BF00-4350-83DD-9EDA9FD12EB0}"/>
              </a:ext>
            </a:extLst>
          </p:cNvPr>
          <p:cNvSpPr/>
          <p:nvPr/>
        </p:nvSpPr>
        <p:spPr>
          <a:xfrm rot="19237230">
            <a:off x="7038827" y="2337029"/>
            <a:ext cx="554193" cy="30353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4B7F173-DA75-4ED8-B3B0-A576EDFCF422}"/>
              </a:ext>
            </a:extLst>
          </p:cNvPr>
          <p:cNvPicPr>
            <a:picLocks noChangeAspect="1"/>
          </p:cNvPicPr>
          <p:nvPr/>
        </p:nvPicPr>
        <p:blipFill>
          <a:blip r:embed="rId5"/>
          <a:stretch>
            <a:fillRect/>
          </a:stretch>
        </p:blipFill>
        <p:spPr>
          <a:xfrm>
            <a:off x="820941" y="3144198"/>
            <a:ext cx="1060547" cy="1399277"/>
          </a:xfrm>
          <a:prstGeom prst="rect">
            <a:avLst/>
          </a:prstGeom>
        </p:spPr>
      </p:pic>
      <p:pic>
        <p:nvPicPr>
          <p:cNvPr id="12" name="Picture 11">
            <a:extLst>
              <a:ext uri="{FF2B5EF4-FFF2-40B4-BE49-F238E27FC236}">
                <a16:creationId xmlns:a16="http://schemas.microsoft.com/office/drawing/2014/main" id="{85264E65-F765-41D5-B993-2B54F95DC336}"/>
              </a:ext>
            </a:extLst>
          </p:cNvPr>
          <p:cNvPicPr>
            <a:picLocks noChangeAspect="1"/>
          </p:cNvPicPr>
          <p:nvPr/>
        </p:nvPicPr>
        <p:blipFill>
          <a:blip r:embed="rId6"/>
          <a:stretch>
            <a:fillRect/>
          </a:stretch>
        </p:blipFill>
        <p:spPr>
          <a:xfrm>
            <a:off x="2402045" y="3152644"/>
            <a:ext cx="1209981" cy="1394024"/>
          </a:xfrm>
          <a:prstGeom prst="rect">
            <a:avLst/>
          </a:prstGeom>
        </p:spPr>
      </p:pic>
      <p:sp>
        <p:nvSpPr>
          <p:cNvPr id="13" name="TextBox 12">
            <a:extLst>
              <a:ext uri="{FF2B5EF4-FFF2-40B4-BE49-F238E27FC236}">
                <a16:creationId xmlns:a16="http://schemas.microsoft.com/office/drawing/2014/main" id="{D359D0CB-492A-417D-BA24-ABB3F1FCE6FA}"/>
              </a:ext>
            </a:extLst>
          </p:cNvPr>
          <p:cNvSpPr txBox="1"/>
          <p:nvPr/>
        </p:nvSpPr>
        <p:spPr>
          <a:xfrm>
            <a:off x="970404" y="4546147"/>
            <a:ext cx="761619" cy="276999"/>
          </a:xfrm>
          <a:prstGeom prst="rect">
            <a:avLst/>
          </a:prstGeom>
          <a:noFill/>
        </p:spPr>
        <p:txBody>
          <a:bodyPr wrap="none" rtlCol="0">
            <a:spAutoFit/>
          </a:bodyPr>
          <a:lstStyle/>
          <a:p>
            <a:r>
              <a:rPr lang="en-US" sz="1200" i="1" dirty="0">
                <a:solidFill>
                  <a:schemeClr val="accent3"/>
                </a:solidFill>
                <a:latin typeface="Calibri" panose="020F0502020204030204" pitchFamily="34" charset="0"/>
              </a:rPr>
              <a:t>SEM stub</a:t>
            </a:r>
          </a:p>
        </p:txBody>
      </p:sp>
      <p:sp>
        <p:nvSpPr>
          <p:cNvPr id="14" name="TextBox 13">
            <a:extLst>
              <a:ext uri="{FF2B5EF4-FFF2-40B4-BE49-F238E27FC236}">
                <a16:creationId xmlns:a16="http://schemas.microsoft.com/office/drawing/2014/main" id="{84413599-98B8-4DB4-AB17-B9C1415AF00F}"/>
              </a:ext>
            </a:extLst>
          </p:cNvPr>
          <p:cNvSpPr txBox="1"/>
          <p:nvPr/>
        </p:nvSpPr>
        <p:spPr>
          <a:xfrm>
            <a:off x="2402045" y="4536664"/>
            <a:ext cx="1180131" cy="276999"/>
          </a:xfrm>
          <a:prstGeom prst="rect">
            <a:avLst/>
          </a:prstGeom>
          <a:noFill/>
        </p:spPr>
        <p:txBody>
          <a:bodyPr wrap="none" rtlCol="0">
            <a:spAutoFit/>
          </a:bodyPr>
          <a:lstStyle/>
          <a:p>
            <a:r>
              <a:rPr lang="en-US" sz="1200" i="1" dirty="0">
                <a:solidFill>
                  <a:schemeClr val="accent3"/>
                </a:solidFill>
                <a:latin typeface="Calibri" panose="020F0502020204030204" pitchFamily="34" charset="0"/>
              </a:rPr>
              <a:t>TEM grid holder</a:t>
            </a:r>
          </a:p>
        </p:txBody>
      </p:sp>
      <p:sp>
        <p:nvSpPr>
          <p:cNvPr id="3" name="TextBox 2">
            <a:extLst>
              <a:ext uri="{FF2B5EF4-FFF2-40B4-BE49-F238E27FC236}">
                <a16:creationId xmlns:a16="http://schemas.microsoft.com/office/drawing/2014/main" id="{91621750-105A-4061-B486-D1077492B098}"/>
              </a:ext>
            </a:extLst>
          </p:cNvPr>
          <p:cNvSpPr txBox="1"/>
          <p:nvPr/>
        </p:nvSpPr>
        <p:spPr>
          <a:xfrm>
            <a:off x="7084904" y="1836169"/>
            <a:ext cx="1971940" cy="461665"/>
          </a:xfrm>
          <a:prstGeom prst="rect">
            <a:avLst/>
          </a:prstGeom>
          <a:noFill/>
        </p:spPr>
        <p:txBody>
          <a:bodyPr wrap="square" rtlCol="0">
            <a:spAutoFit/>
          </a:bodyPr>
          <a:lstStyle/>
          <a:p>
            <a:pPr algn="ctr"/>
            <a:r>
              <a:rPr lang="en-US" sz="1200" i="1" dirty="0">
                <a:solidFill>
                  <a:schemeClr val="accent3"/>
                </a:solidFill>
                <a:latin typeface="+mn-lt"/>
              </a:rPr>
              <a:t>SEM image of accumulated silica</a:t>
            </a:r>
          </a:p>
        </p:txBody>
      </p:sp>
    </p:spTree>
    <p:extLst>
      <p:ext uri="{BB962C8B-B14F-4D97-AF65-F5344CB8AC3E}">
        <p14:creationId xmlns:p14="http://schemas.microsoft.com/office/powerpoint/2010/main" val="2943256635"/>
      </p:ext>
    </p:extLst>
  </p:cSld>
  <p:clrMapOvr>
    <a:masterClrMapping/>
  </p:clrMapOvr>
  <p:transition advTm="51663">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CA4EEC19-484E-4199-90A5-9DDB747A94DA}"/>
              </a:ext>
            </a:extLst>
          </p:cNvPr>
          <p:cNvSpPr txBox="1"/>
          <p:nvPr/>
        </p:nvSpPr>
        <p:spPr>
          <a:xfrm>
            <a:off x="0" y="4190955"/>
            <a:ext cx="9144000" cy="400110"/>
          </a:xfrm>
          <a:prstGeom prst="rect">
            <a:avLst/>
          </a:prstGeom>
          <a:noFill/>
        </p:spPr>
        <p:txBody>
          <a:bodyPr wrap="square">
            <a:spAutoFit/>
          </a:bodyPr>
          <a:lstStyle/>
          <a:p>
            <a:pPr lvl="0" algn="ctr"/>
            <a:r>
              <a:rPr lang="en-US" sz="2000" dirty="0">
                <a:latin typeface="+mj-lt"/>
                <a:ea typeface="Calibri" panose="020F0502020204030204" pitchFamily="34" charset="0"/>
                <a:cs typeface="Times New Roman" panose="02020603050405020304" pitchFamily="18" charset="0"/>
              </a:rPr>
              <a:t>Deposit diameter measured </a:t>
            </a:r>
            <a:r>
              <a:rPr lang="en-US" sz="2000" dirty="0">
                <a:latin typeface="+mj-lt"/>
                <a:ea typeface="Calibri" panose="020F0502020204030204" pitchFamily="34" charset="0"/>
                <a:cs typeface="Times New Roman" panose="02020603050405020304" pitchFamily="18" charset="0"/>
                <a:sym typeface="Wingdings" panose="05000000000000000000" pitchFamily="2" charset="2"/>
              </a:rPr>
              <a:t> </a:t>
            </a:r>
            <a:r>
              <a:rPr lang="en-US" sz="2000" b="1" dirty="0">
                <a:latin typeface="+mj-lt"/>
                <a:ea typeface="Calibri" panose="020F0502020204030204" pitchFamily="34" charset="0"/>
                <a:cs typeface="Times New Roman" panose="02020603050405020304" pitchFamily="18" charset="0"/>
                <a:sym typeface="Wingdings" panose="05000000000000000000" pitchFamily="2" charset="2"/>
              </a:rPr>
              <a:t>D</a:t>
            </a:r>
            <a:r>
              <a:rPr lang="en-US" sz="2000" b="1" baseline="-25000" dirty="0">
                <a:latin typeface="+mj-lt"/>
                <a:ea typeface="Calibri" panose="020F0502020204030204" pitchFamily="34" charset="0"/>
                <a:cs typeface="Times New Roman" panose="02020603050405020304" pitchFamily="18" charset="0"/>
                <a:sym typeface="Wingdings" panose="05000000000000000000" pitchFamily="2" charset="2"/>
              </a:rPr>
              <a:t>90</a:t>
            </a:r>
            <a:r>
              <a:rPr lang="en-US" sz="2000" b="1" dirty="0">
                <a:latin typeface="+mj-lt"/>
                <a:ea typeface="Calibri" panose="020F0502020204030204" pitchFamily="34" charset="0"/>
                <a:cs typeface="Times New Roman" panose="02020603050405020304" pitchFamily="18" charset="0"/>
                <a:sym typeface="Wingdings" panose="05000000000000000000" pitchFamily="2" charset="2"/>
              </a:rPr>
              <a:t> = 0.7 mm</a:t>
            </a:r>
            <a:endParaRPr lang="en-US" sz="2000" b="1" dirty="0">
              <a:latin typeface="+mj-lt"/>
              <a:ea typeface="Calibri" panose="020F0502020204030204" pitchFamily="34" charset="0"/>
              <a:cs typeface="Times New Roman" panose="02020603050405020304" pitchFamily="18" charset="0"/>
            </a:endParaRPr>
          </a:p>
        </p:txBody>
      </p:sp>
      <p:sp>
        <p:nvSpPr>
          <p:cNvPr id="32" name="Title 1">
            <a:extLst>
              <a:ext uri="{FF2B5EF4-FFF2-40B4-BE49-F238E27FC236}">
                <a16:creationId xmlns:a16="http://schemas.microsoft.com/office/drawing/2014/main" id="{1E96B6F0-23B1-4DA2-8F06-0FDDF0E63E80}"/>
              </a:ext>
            </a:extLst>
          </p:cNvPr>
          <p:cNvSpPr txBox="1">
            <a:spLocks/>
          </p:cNvSpPr>
          <p:nvPr/>
        </p:nvSpPr>
        <p:spPr>
          <a:xfrm>
            <a:off x="0" y="273846"/>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cs typeface="Times New Roman" panose="02020603050405020304" pitchFamily="18" charset="0"/>
              </a:rPr>
              <a:t>Scanning Electron Microscopy (SEM): Deposit Diameter</a:t>
            </a:r>
          </a:p>
        </p:txBody>
      </p:sp>
      <p:pic>
        <p:nvPicPr>
          <p:cNvPr id="33" name="Picture 32">
            <a:extLst>
              <a:ext uri="{FF2B5EF4-FFF2-40B4-BE49-F238E27FC236}">
                <a16:creationId xmlns:a16="http://schemas.microsoft.com/office/drawing/2014/main" id="{59FB0491-334C-4F35-AB3F-E48CFDE15053}"/>
              </a:ext>
            </a:extLst>
          </p:cNvPr>
          <p:cNvPicPr>
            <a:picLocks noChangeAspect="1"/>
          </p:cNvPicPr>
          <p:nvPr/>
        </p:nvPicPr>
        <p:blipFill>
          <a:blip r:embed="rId3"/>
          <a:stretch>
            <a:fillRect/>
          </a:stretch>
        </p:blipFill>
        <p:spPr>
          <a:xfrm>
            <a:off x="257770" y="1526922"/>
            <a:ext cx="8822234" cy="1987261"/>
          </a:xfrm>
          <a:prstGeom prst="rect">
            <a:avLst/>
          </a:prstGeom>
        </p:spPr>
      </p:pic>
      <p:sp>
        <p:nvSpPr>
          <p:cNvPr id="34" name="TextBox 33">
            <a:extLst>
              <a:ext uri="{FF2B5EF4-FFF2-40B4-BE49-F238E27FC236}">
                <a16:creationId xmlns:a16="http://schemas.microsoft.com/office/drawing/2014/main" id="{07C348ED-9544-4AA5-B882-C2340528E3E6}"/>
              </a:ext>
            </a:extLst>
          </p:cNvPr>
          <p:cNvSpPr txBox="1"/>
          <p:nvPr/>
        </p:nvSpPr>
        <p:spPr>
          <a:xfrm>
            <a:off x="332509" y="1620982"/>
            <a:ext cx="394855" cy="369332"/>
          </a:xfrm>
          <a:prstGeom prst="rect">
            <a:avLst/>
          </a:prstGeom>
          <a:solidFill>
            <a:srgbClr val="000000"/>
          </a:solidFill>
        </p:spPr>
        <p:txBody>
          <a:bodyPr wrap="square" rtlCol="0">
            <a:spAutoFit/>
          </a:bodyPr>
          <a:lstStyle/>
          <a:p>
            <a:endParaRPr lang="en-US" dirty="0">
              <a:solidFill>
                <a:srgbClr val="000000"/>
              </a:solidFill>
              <a:latin typeface="Calibri" panose="020F0502020204030204" pitchFamily="34" charset="0"/>
            </a:endParaRPr>
          </a:p>
        </p:txBody>
      </p:sp>
      <p:sp>
        <p:nvSpPr>
          <p:cNvPr id="7" name="TextBox 6">
            <a:extLst>
              <a:ext uri="{FF2B5EF4-FFF2-40B4-BE49-F238E27FC236}">
                <a16:creationId xmlns:a16="http://schemas.microsoft.com/office/drawing/2014/main" id="{2EFEEDA6-BDC5-4BB8-A5D8-2F70BDF5C595}"/>
              </a:ext>
            </a:extLst>
          </p:cNvPr>
          <p:cNvSpPr txBox="1"/>
          <p:nvPr/>
        </p:nvSpPr>
        <p:spPr>
          <a:xfrm>
            <a:off x="160883" y="3542254"/>
            <a:ext cx="8822233" cy="523220"/>
          </a:xfrm>
          <a:prstGeom prst="rect">
            <a:avLst/>
          </a:prstGeom>
          <a:noFill/>
        </p:spPr>
        <p:txBody>
          <a:bodyPr wrap="square">
            <a:spAutoFit/>
          </a:bodyPr>
          <a:lstStyle/>
          <a:p>
            <a:pPr algn="ctr"/>
            <a:r>
              <a:rPr lang="en-US" sz="1400" b="1" dirty="0">
                <a:solidFill>
                  <a:schemeClr val="accent3"/>
                </a:solidFill>
                <a:effectLst/>
                <a:latin typeface="+mn-lt"/>
                <a:ea typeface="Calibri" panose="020F0502020204030204" pitchFamily="34" charset="0"/>
              </a:rPr>
              <a:t>Figure 3 </a:t>
            </a:r>
            <a:r>
              <a:rPr lang="en-US" sz="1400" dirty="0">
                <a:solidFill>
                  <a:schemeClr val="accent3"/>
                </a:solidFill>
                <a:effectLst/>
                <a:latin typeface="+mn-lt"/>
                <a:ea typeface="Calibri" panose="020F0502020204030204" pitchFamily="34" charset="0"/>
              </a:rPr>
              <a:t>SEM images of the deposition spot formed by Polystyrene Latex (PSL; </a:t>
            </a:r>
            <a:r>
              <a:rPr lang="en-US" sz="1400" dirty="0">
                <a:solidFill>
                  <a:schemeClr val="accent3"/>
                </a:solidFill>
                <a:effectLst/>
                <a:latin typeface="+mn-lt"/>
                <a:ea typeface="Times New Roman" panose="02020603050405020304" pitchFamily="18" charset="0"/>
              </a:rPr>
              <a:t>(Thermo Fisher Scientific, Waltham MA, USA)</a:t>
            </a:r>
            <a:r>
              <a:rPr lang="en-US" sz="1400" dirty="0">
                <a:solidFill>
                  <a:schemeClr val="accent3"/>
                </a:solidFill>
                <a:effectLst/>
                <a:latin typeface="+mn-lt"/>
                <a:ea typeface="Calibri" panose="020F0502020204030204" pitchFamily="34" charset="0"/>
              </a:rPr>
              <a:t> particles of 20 nm, 100 nm, 700 nm, and 1,900 nm size</a:t>
            </a:r>
            <a:endParaRPr lang="en-US" sz="1400" dirty="0">
              <a:solidFill>
                <a:schemeClr val="accent3"/>
              </a:solidFill>
              <a:latin typeface="+mn-lt"/>
            </a:endParaRPr>
          </a:p>
        </p:txBody>
      </p:sp>
    </p:spTree>
    <p:extLst>
      <p:ext uri="{BB962C8B-B14F-4D97-AF65-F5344CB8AC3E}">
        <p14:creationId xmlns:p14="http://schemas.microsoft.com/office/powerpoint/2010/main" val="3544920199"/>
      </p:ext>
    </p:extLst>
  </p:cSld>
  <p:clrMapOvr>
    <a:masterClrMapping/>
  </p:clrMapOvr>
  <p:transition advTm="40482">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1E96B6F0-23B1-4DA2-8F06-0FDDF0E63E80}"/>
              </a:ext>
            </a:extLst>
          </p:cNvPr>
          <p:cNvSpPr txBox="1">
            <a:spLocks/>
          </p:cNvSpPr>
          <p:nvPr/>
        </p:nvSpPr>
        <p:spPr>
          <a:xfrm>
            <a:off x="628650" y="273846"/>
            <a:ext cx="6098721"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cs typeface="Times New Roman" panose="02020603050405020304" pitchFamily="18" charset="0"/>
              </a:rPr>
              <a:t>Direct Analysis of Spot Sample</a:t>
            </a:r>
          </a:p>
        </p:txBody>
      </p:sp>
      <p:sp>
        <p:nvSpPr>
          <p:cNvPr id="33" name="Text Placeholder 3">
            <a:extLst>
              <a:ext uri="{FF2B5EF4-FFF2-40B4-BE49-F238E27FC236}">
                <a16:creationId xmlns:a16="http://schemas.microsoft.com/office/drawing/2014/main" id="{4DF9C50A-F090-4378-BFD9-78281171F5EE}"/>
              </a:ext>
            </a:extLst>
          </p:cNvPr>
          <p:cNvSpPr txBox="1">
            <a:spLocks/>
          </p:cNvSpPr>
          <p:nvPr/>
        </p:nvSpPr>
        <p:spPr>
          <a:xfrm>
            <a:off x="628650" y="1476657"/>
            <a:ext cx="7886700" cy="323903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532E63"/>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5E9732"/>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t>Electron Microscopy</a:t>
            </a:r>
          </a:p>
          <a:p>
            <a:pPr marL="285750" indent="-285750">
              <a:buFont typeface="Courier New" panose="02070309020205020404" pitchFamily="49" charset="0"/>
              <a:buChar char="o"/>
            </a:pPr>
            <a:r>
              <a:rPr lang="en-US" sz="1800" b="0" dirty="0"/>
              <a:t>Scanning Electron Microscopy (SEM)</a:t>
            </a:r>
          </a:p>
          <a:p>
            <a:pPr marL="285750" indent="-285750">
              <a:buFont typeface="Courier New" panose="02070309020205020404" pitchFamily="49" charset="0"/>
              <a:buChar char="o"/>
            </a:pPr>
            <a:r>
              <a:rPr lang="en-US" sz="1800" b="0" dirty="0"/>
              <a:t>Transmission Electron Microscopy (TEM), etc.</a:t>
            </a:r>
          </a:p>
          <a:p>
            <a:r>
              <a:rPr lang="en-US" sz="1800" b="0" dirty="0"/>
              <a:t>Laser Spectroscopic Analysis</a:t>
            </a:r>
          </a:p>
          <a:p>
            <a:pPr marL="285750" indent="-285750">
              <a:buFont typeface="Courier New" panose="02070309020205020404" pitchFamily="49" charset="0"/>
              <a:buChar char="o"/>
            </a:pPr>
            <a:r>
              <a:rPr lang="en-US" sz="1800" dirty="0"/>
              <a:t>Raman Spectroscopy</a:t>
            </a:r>
          </a:p>
          <a:p>
            <a:pPr marL="285750" indent="-285750">
              <a:buFont typeface="Courier New" panose="02070309020205020404" pitchFamily="49" charset="0"/>
              <a:buChar char="o"/>
            </a:pPr>
            <a:r>
              <a:rPr lang="en-US" sz="1800" b="0" dirty="0"/>
              <a:t>Infrared (IR) Spectroscopy, etc.</a:t>
            </a:r>
          </a:p>
          <a:p>
            <a:endParaRPr lang="en-US" sz="2700" b="0" dirty="0"/>
          </a:p>
        </p:txBody>
      </p:sp>
    </p:spTree>
    <p:extLst>
      <p:ext uri="{BB962C8B-B14F-4D97-AF65-F5344CB8AC3E}">
        <p14:creationId xmlns:p14="http://schemas.microsoft.com/office/powerpoint/2010/main" val="1717285719"/>
      </p:ext>
    </p:extLst>
  </p:cSld>
  <p:clrMapOvr>
    <a:masterClrMapping/>
  </p:clrMapOvr>
  <p:transition advTm="12572">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6" name="Picture 25" descr="Chart&#10;&#10;Description automatically generated">
            <a:extLst>
              <a:ext uri="{FF2B5EF4-FFF2-40B4-BE49-F238E27FC236}">
                <a16:creationId xmlns:a16="http://schemas.microsoft.com/office/drawing/2014/main" id="{A113844D-65F8-40B4-A116-98FC8B7CE620}"/>
              </a:ext>
            </a:extLst>
          </p:cNvPr>
          <p:cNvPicPr>
            <a:picLocks noChangeAspect="1"/>
          </p:cNvPicPr>
          <p:nvPr/>
        </p:nvPicPr>
        <p:blipFill>
          <a:blip r:embed="rId3"/>
          <a:stretch>
            <a:fillRect/>
          </a:stretch>
        </p:blipFill>
        <p:spPr>
          <a:xfrm>
            <a:off x="5790766" y="-4492"/>
            <a:ext cx="2989158" cy="2286000"/>
          </a:xfrm>
          <a:prstGeom prst="rect">
            <a:avLst/>
          </a:prstGeom>
        </p:spPr>
      </p:pic>
      <p:pic>
        <p:nvPicPr>
          <p:cNvPr id="25" name="Picture 24">
            <a:extLst>
              <a:ext uri="{FF2B5EF4-FFF2-40B4-BE49-F238E27FC236}">
                <a16:creationId xmlns:a16="http://schemas.microsoft.com/office/drawing/2014/main" id="{03D4F3BA-8FAB-42A7-AFFA-F5DFB54353C8}"/>
              </a:ext>
            </a:extLst>
          </p:cNvPr>
          <p:cNvPicPr>
            <a:picLocks noChangeAspect="1"/>
          </p:cNvPicPr>
          <p:nvPr/>
        </p:nvPicPr>
        <p:blipFill>
          <a:blip r:embed="rId4"/>
          <a:stretch>
            <a:fillRect/>
          </a:stretch>
        </p:blipFill>
        <p:spPr>
          <a:xfrm>
            <a:off x="3083017" y="3280890"/>
            <a:ext cx="720116" cy="472983"/>
          </a:xfrm>
          <a:prstGeom prst="rect">
            <a:avLst/>
          </a:prstGeom>
        </p:spPr>
      </p:pic>
      <p:sp>
        <p:nvSpPr>
          <p:cNvPr id="32" name="Title 1">
            <a:extLst>
              <a:ext uri="{FF2B5EF4-FFF2-40B4-BE49-F238E27FC236}">
                <a16:creationId xmlns:a16="http://schemas.microsoft.com/office/drawing/2014/main" id="{1E96B6F0-23B1-4DA2-8F06-0FDDF0E63E80}"/>
              </a:ext>
            </a:extLst>
          </p:cNvPr>
          <p:cNvSpPr txBox="1">
            <a:spLocks/>
          </p:cNvSpPr>
          <p:nvPr/>
        </p:nvSpPr>
        <p:spPr>
          <a:xfrm>
            <a:off x="223478" y="-82835"/>
            <a:ext cx="9184446"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cs typeface="Times New Roman" panose="02020603050405020304" pitchFamily="18" charset="0"/>
              </a:rPr>
              <a:t>Raman Spectroscopy</a:t>
            </a:r>
          </a:p>
        </p:txBody>
      </p:sp>
      <p:sp>
        <p:nvSpPr>
          <p:cNvPr id="5" name="Oval 4">
            <a:extLst>
              <a:ext uri="{FF2B5EF4-FFF2-40B4-BE49-F238E27FC236}">
                <a16:creationId xmlns:a16="http://schemas.microsoft.com/office/drawing/2014/main" id="{959034F1-B789-49EA-9BD2-4886A2A9DDBB}"/>
              </a:ext>
            </a:extLst>
          </p:cNvPr>
          <p:cNvSpPr/>
          <p:nvPr/>
        </p:nvSpPr>
        <p:spPr>
          <a:xfrm>
            <a:off x="3389735" y="3355162"/>
            <a:ext cx="45720" cy="4572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2D08109-6D89-4328-9993-80C5610E4765}"/>
              </a:ext>
            </a:extLst>
          </p:cNvPr>
          <p:cNvSpPr/>
          <p:nvPr/>
        </p:nvSpPr>
        <p:spPr>
          <a:xfrm>
            <a:off x="3430338" y="3332302"/>
            <a:ext cx="45720" cy="4572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3D539EA-CF2C-438B-BB03-91B2C5F8FE0A}"/>
              </a:ext>
            </a:extLst>
          </p:cNvPr>
          <p:cNvSpPr/>
          <p:nvPr/>
        </p:nvSpPr>
        <p:spPr>
          <a:xfrm>
            <a:off x="3443075" y="3378022"/>
            <a:ext cx="45720" cy="4572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Oval 7">
            <a:extLst>
              <a:ext uri="{FF2B5EF4-FFF2-40B4-BE49-F238E27FC236}">
                <a16:creationId xmlns:a16="http://schemas.microsoft.com/office/drawing/2014/main" id="{00B9081A-151E-4308-814A-8F72732452E6}"/>
              </a:ext>
            </a:extLst>
          </p:cNvPr>
          <p:cNvSpPr/>
          <p:nvPr/>
        </p:nvSpPr>
        <p:spPr>
          <a:xfrm>
            <a:off x="3476058" y="3355162"/>
            <a:ext cx="45720" cy="4572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F38391F-987B-4E36-97F2-A6F8BEB24822}"/>
              </a:ext>
            </a:extLst>
          </p:cNvPr>
          <p:cNvSpPr/>
          <p:nvPr/>
        </p:nvSpPr>
        <p:spPr>
          <a:xfrm>
            <a:off x="3397355" y="3378022"/>
            <a:ext cx="45720" cy="4572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3F81B87-0810-4EAE-858F-F71E07C9494D}"/>
              </a:ext>
            </a:extLst>
          </p:cNvPr>
          <p:cNvPicPr>
            <a:picLocks noChangeAspect="1"/>
          </p:cNvPicPr>
          <p:nvPr/>
        </p:nvPicPr>
        <p:blipFill>
          <a:blip r:embed="rId5"/>
          <a:stretch>
            <a:fillRect/>
          </a:stretch>
        </p:blipFill>
        <p:spPr>
          <a:xfrm>
            <a:off x="3257765" y="1376030"/>
            <a:ext cx="567298" cy="1838295"/>
          </a:xfrm>
          <a:prstGeom prst="rect">
            <a:avLst/>
          </a:prstGeom>
        </p:spPr>
      </p:pic>
      <p:cxnSp>
        <p:nvCxnSpPr>
          <p:cNvPr id="11" name="Straight Connector 10">
            <a:extLst>
              <a:ext uri="{FF2B5EF4-FFF2-40B4-BE49-F238E27FC236}">
                <a16:creationId xmlns:a16="http://schemas.microsoft.com/office/drawing/2014/main" id="{923E2164-70D3-4E92-A9C3-19E4F750A8DF}"/>
              </a:ext>
            </a:extLst>
          </p:cNvPr>
          <p:cNvCxnSpPr>
            <a:cxnSpLocks/>
          </p:cNvCxnSpPr>
          <p:nvPr/>
        </p:nvCxnSpPr>
        <p:spPr>
          <a:xfrm>
            <a:off x="3453198" y="3096348"/>
            <a:ext cx="0" cy="2776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F56EB86-182C-4A08-8E5F-66DBC65E3795}"/>
              </a:ext>
            </a:extLst>
          </p:cNvPr>
          <p:cNvSpPr txBox="1"/>
          <p:nvPr/>
        </p:nvSpPr>
        <p:spPr>
          <a:xfrm>
            <a:off x="3783383" y="2308880"/>
            <a:ext cx="1447319" cy="369332"/>
          </a:xfrm>
          <a:prstGeom prst="rect">
            <a:avLst/>
          </a:prstGeom>
          <a:noFill/>
        </p:spPr>
        <p:txBody>
          <a:bodyPr wrap="none" rtlCol="0">
            <a:spAutoFit/>
          </a:bodyPr>
          <a:lstStyle/>
          <a:p>
            <a:r>
              <a:rPr lang="en-US" dirty="0"/>
              <a:t>Raman probe</a:t>
            </a:r>
          </a:p>
        </p:txBody>
      </p:sp>
      <p:pic>
        <p:nvPicPr>
          <p:cNvPr id="14" name="Picture 13">
            <a:extLst>
              <a:ext uri="{FF2B5EF4-FFF2-40B4-BE49-F238E27FC236}">
                <a16:creationId xmlns:a16="http://schemas.microsoft.com/office/drawing/2014/main" id="{2CD447EF-1BE4-4077-BF02-65D27989A0A9}"/>
              </a:ext>
            </a:extLst>
          </p:cNvPr>
          <p:cNvPicPr>
            <a:picLocks noChangeAspect="1"/>
          </p:cNvPicPr>
          <p:nvPr/>
        </p:nvPicPr>
        <p:blipFill>
          <a:blip r:embed="rId6"/>
          <a:stretch>
            <a:fillRect/>
          </a:stretch>
        </p:blipFill>
        <p:spPr>
          <a:xfrm>
            <a:off x="666552" y="882676"/>
            <a:ext cx="1852660" cy="1429195"/>
          </a:xfrm>
          <a:prstGeom prst="rect">
            <a:avLst/>
          </a:prstGeom>
        </p:spPr>
      </p:pic>
      <p:sp>
        <p:nvSpPr>
          <p:cNvPr id="15" name="Freeform: Shape 14">
            <a:extLst>
              <a:ext uri="{FF2B5EF4-FFF2-40B4-BE49-F238E27FC236}">
                <a16:creationId xmlns:a16="http://schemas.microsoft.com/office/drawing/2014/main" id="{6002C975-A683-4352-995E-64217373C0B7}"/>
              </a:ext>
            </a:extLst>
          </p:cNvPr>
          <p:cNvSpPr/>
          <p:nvPr/>
        </p:nvSpPr>
        <p:spPr>
          <a:xfrm>
            <a:off x="842385" y="877470"/>
            <a:ext cx="2682815" cy="1956982"/>
          </a:xfrm>
          <a:custGeom>
            <a:avLst/>
            <a:gdLst>
              <a:gd name="connsiteX0" fmla="*/ 0 w 2682815"/>
              <a:gd name="connsiteY0" fmla="*/ 1394920 h 1956982"/>
              <a:gd name="connsiteX1" fmla="*/ 1552754 w 2682815"/>
              <a:gd name="connsiteY1" fmla="*/ 1886625 h 1956982"/>
              <a:gd name="connsiteX2" fmla="*/ 2337758 w 2682815"/>
              <a:gd name="connsiteY2" fmla="*/ 40572 h 1956982"/>
              <a:gd name="connsiteX3" fmla="*/ 2682815 w 2682815"/>
              <a:gd name="connsiteY3" fmla="*/ 566784 h 1956982"/>
              <a:gd name="connsiteX4" fmla="*/ 2682815 w 2682815"/>
              <a:gd name="connsiteY4" fmla="*/ 566784 h 1956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815" h="1956982">
                <a:moveTo>
                  <a:pt x="0" y="1394920"/>
                </a:moveTo>
                <a:cubicBezTo>
                  <a:pt x="581564" y="1753635"/>
                  <a:pt x="1163128" y="2112350"/>
                  <a:pt x="1552754" y="1886625"/>
                </a:cubicBezTo>
                <a:cubicBezTo>
                  <a:pt x="1942380" y="1660900"/>
                  <a:pt x="2149414" y="260546"/>
                  <a:pt x="2337758" y="40572"/>
                </a:cubicBezTo>
                <a:cubicBezTo>
                  <a:pt x="2526102" y="-179402"/>
                  <a:pt x="2682815" y="566784"/>
                  <a:pt x="2682815" y="566784"/>
                </a:cubicBezTo>
                <a:lnTo>
                  <a:pt x="2682815" y="566784"/>
                </a:lnTo>
              </a:path>
            </a:pathLst>
          </a:custGeom>
          <a:noFill/>
          <a:ln w="57150">
            <a:solidFill>
              <a:srgbClr val="594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306E4A0-EE72-4AC7-A799-8513DCDFFE80}"/>
              </a:ext>
            </a:extLst>
          </p:cNvPr>
          <p:cNvSpPr txBox="1"/>
          <p:nvPr/>
        </p:nvSpPr>
        <p:spPr>
          <a:xfrm>
            <a:off x="223478" y="2867501"/>
            <a:ext cx="2888840" cy="307777"/>
          </a:xfrm>
          <a:prstGeom prst="rect">
            <a:avLst/>
          </a:prstGeom>
          <a:noFill/>
        </p:spPr>
        <p:txBody>
          <a:bodyPr wrap="square" rtlCol="0">
            <a:spAutoFit/>
          </a:bodyPr>
          <a:lstStyle/>
          <a:p>
            <a:pPr algn="ctr"/>
            <a:r>
              <a:rPr lang="en-US" sz="1400" dirty="0" err="1"/>
              <a:t>i</a:t>
            </a:r>
            <a:r>
              <a:rPr lang="en-US" sz="1400" dirty="0"/>
              <a:t>-Raman B&amp;W Tek, Newark, DE, USA</a:t>
            </a:r>
          </a:p>
        </p:txBody>
      </p:sp>
      <p:sp>
        <p:nvSpPr>
          <p:cNvPr id="18" name="Arrow: Right 17">
            <a:extLst>
              <a:ext uri="{FF2B5EF4-FFF2-40B4-BE49-F238E27FC236}">
                <a16:creationId xmlns:a16="http://schemas.microsoft.com/office/drawing/2014/main" id="{3CAEADA4-E07D-4D8F-B252-CBB09460AC37}"/>
              </a:ext>
            </a:extLst>
          </p:cNvPr>
          <p:cNvSpPr/>
          <p:nvPr/>
        </p:nvSpPr>
        <p:spPr>
          <a:xfrm rot="19886045" flipV="1">
            <a:off x="5318483" y="1709562"/>
            <a:ext cx="381952" cy="302551"/>
          </a:xfrm>
          <a:prstGeom prst="rightArrow">
            <a:avLst/>
          </a:prstGeom>
          <a:noFill/>
          <a:ln w="381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7E91AE11-78DF-4F55-AD28-6016979ACECF}"/>
              </a:ext>
            </a:extLst>
          </p:cNvPr>
          <p:cNvCxnSpPr>
            <a:cxnSpLocks/>
            <a:stCxn id="13" idx="1"/>
          </p:cNvCxnSpPr>
          <p:nvPr/>
        </p:nvCxnSpPr>
        <p:spPr>
          <a:xfrm flipH="1" flipV="1">
            <a:off x="3563469" y="2455009"/>
            <a:ext cx="219914" cy="38537"/>
          </a:xfrm>
          <a:prstGeom prst="straightConnector1">
            <a:avLst/>
          </a:prstGeom>
          <a:ln w="57150">
            <a:prstDash val="solid"/>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3AC935BA-2E0D-4A4E-9A4C-AA84CA4D846A}"/>
              </a:ext>
            </a:extLst>
          </p:cNvPr>
          <p:cNvSpPr/>
          <p:nvPr/>
        </p:nvSpPr>
        <p:spPr>
          <a:xfrm>
            <a:off x="1924157" y="2186986"/>
            <a:ext cx="287915" cy="238058"/>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918501DF-5CE2-414F-873D-600CA37CF6CA}"/>
              </a:ext>
            </a:extLst>
          </p:cNvPr>
          <p:cNvSpPr>
            <a:spLocks noChangeArrowheads="1"/>
          </p:cNvSpPr>
          <p:nvPr/>
        </p:nvSpPr>
        <p:spPr bwMode="auto">
          <a:xfrm>
            <a:off x="6191402" y="77523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a:extLst>
              <a:ext uri="{FF2B5EF4-FFF2-40B4-BE49-F238E27FC236}">
                <a16:creationId xmlns:a16="http://schemas.microsoft.com/office/drawing/2014/main" id="{E5760AD5-371D-4867-B1D6-E2038DFC6B48}"/>
              </a:ext>
            </a:extLst>
          </p:cNvPr>
          <p:cNvGraphicFramePr>
            <a:graphicFrameLocks noChangeAspect="1"/>
          </p:cNvGraphicFramePr>
          <p:nvPr>
            <p:extLst>
              <p:ext uri="{D42A27DB-BD31-4B8C-83A1-F6EECF244321}">
                <p14:modId xmlns:p14="http://schemas.microsoft.com/office/powerpoint/2010/main" val="3374147218"/>
              </p:ext>
            </p:extLst>
          </p:nvPr>
        </p:nvGraphicFramePr>
        <p:xfrm>
          <a:off x="5806467" y="2147854"/>
          <a:ext cx="2977467" cy="2286000"/>
        </p:xfrm>
        <a:graphic>
          <a:graphicData uri="http://schemas.openxmlformats.org/presentationml/2006/ole">
            <mc:AlternateContent xmlns:mc="http://schemas.openxmlformats.org/markup-compatibility/2006">
              <mc:Choice xmlns:v="urn:schemas-microsoft-com:vml" Requires="v">
                <p:oleObj name="Graph" r:id="rId7" imgW="9802440" imgH="7502760" progId="Origin95.Graph">
                  <p:embed/>
                </p:oleObj>
              </mc:Choice>
              <mc:Fallback>
                <p:oleObj name="Graph" r:id="rId7" imgW="9802440" imgH="7502760" progId="Origin95.Graph">
                  <p:embed/>
                  <p:pic>
                    <p:nvPicPr>
                      <p:cNvPr id="22" name="Object 21">
                        <a:extLst>
                          <a:ext uri="{FF2B5EF4-FFF2-40B4-BE49-F238E27FC236}">
                            <a16:creationId xmlns:a16="http://schemas.microsoft.com/office/drawing/2014/main" id="{E5760AD5-371D-4867-B1D6-E2038DFC6B48}"/>
                          </a:ext>
                        </a:extLst>
                      </p:cNvPr>
                      <p:cNvPicPr>
                        <a:picLocks noChangeAspect="1" noChangeArrowheads="1"/>
                      </p:cNvPicPr>
                      <p:nvPr/>
                    </p:nvPicPr>
                    <p:blipFill>
                      <a:blip r:embed="rId8"/>
                      <a:srcRect/>
                      <a:stretch>
                        <a:fillRect/>
                      </a:stretch>
                    </p:blipFill>
                    <p:spPr bwMode="auto">
                      <a:xfrm>
                        <a:off x="5806467" y="2147854"/>
                        <a:ext cx="2977467" cy="2286000"/>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id="{8493D5C9-7769-4C0F-947F-0858FC76320B}"/>
              </a:ext>
            </a:extLst>
          </p:cNvPr>
          <p:cNvSpPr txBox="1"/>
          <p:nvPr/>
        </p:nvSpPr>
        <p:spPr>
          <a:xfrm>
            <a:off x="3938173" y="3623630"/>
            <a:ext cx="1103187" cy="369332"/>
          </a:xfrm>
          <a:prstGeom prst="rect">
            <a:avLst/>
          </a:prstGeom>
          <a:noFill/>
        </p:spPr>
        <p:txBody>
          <a:bodyPr wrap="none" rtlCol="0">
            <a:spAutoFit/>
          </a:bodyPr>
          <a:lstStyle/>
          <a:p>
            <a:r>
              <a:rPr lang="en-US" dirty="0">
                <a:latin typeface="+mn-lt"/>
              </a:rPr>
              <a:t>SEM stub</a:t>
            </a:r>
          </a:p>
        </p:txBody>
      </p:sp>
      <p:cxnSp>
        <p:nvCxnSpPr>
          <p:cNvPr id="23" name="Straight Arrow Connector 22">
            <a:extLst>
              <a:ext uri="{FF2B5EF4-FFF2-40B4-BE49-F238E27FC236}">
                <a16:creationId xmlns:a16="http://schemas.microsoft.com/office/drawing/2014/main" id="{EAE43965-6A50-4E04-8EE4-1A9F5B274500}"/>
              </a:ext>
            </a:extLst>
          </p:cNvPr>
          <p:cNvCxnSpPr>
            <a:cxnSpLocks/>
            <a:stCxn id="4" idx="1"/>
          </p:cNvCxnSpPr>
          <p:nvPr/>
        </p:nvCxnSpPr>
        <p:spPr>
          <a:xfrm flipH="1" flipV="1">
            <a:off x="3701975" y="3563513"/>
            <a:ext cx="236198" cy="2447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F597049-F46D-4581-823B-09F6DBFFE2DD}"/>
              </a:ext>
            </a:extLst>
          </p:cNvPr>
          <p:cNvSpPr txBox="1"/>
          <p:nvPr/>
        </p:nvSpPr>
        <p:spPr>
          <a:xfrm>
            <a:off x="3784907" y="2849393"/>
            <a:ext cx="1023428" cy="369332"/>
          </a:xfrm>
          <a:prstGeom prst="rect">
            <a:avLst/>
          </a:prstGeom>
          <a:noFill/>
        </p:spPr>
        <p:txBody>
          <a:bodyPr wrap="square" rtlCol="0">
            <a:spAutoFit/>
          </a:bodyPr>
          <a:lstStyle/>
          <a:p>
            <a:pPr algn="ctr"/>
            <a:r>
              <a:rPr lang="en-US" dirty="0">
                <a:latin typeface="+mn-lt"/>
              </a:rPr>
              <a:t>Sample</a:t>
            </a:r>
          </a:p>
        </p:txBody>
      </p:sp>
      <p:cxnSp>
        <p:nvCxnSpPr>
          <p:cNvPr id="30" name="Straight Arrow Connector 29">
            <a:extLst>
              <a:ext uri="{FF2B5EF4-FFF2-40B4-BE49-F238E27FC236}">
                <a16:creationId xmlns:a16="http://schemas.microsoft.com/office/drawing/2014/main" id="{2CC1C689-3521-49E9-B266-BC4E27083F1B}"/>
              </a:ext>
            </a:extLst>
          </p:cNvPr>
          <p:cNvCxnSpPr>
            <a:cxnSpLocks/>
            <a:stCxn id="29" idx="1"/>
            <a:endCxn id="8" idx="7"/>
          </p:cNvCxnSpPr>
          <p:nvPr/>
        </p:nvCxnSpPr>
        <p:spPr>
          <a:xfrm flipH="1">
            <a:off x="3515082" y="3034059"/>
            <a:ext cx="269825" cy="3277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Arrow: Right 33">
            <a:extLst>
              <a:ext uri="{FF2B5EF4-FFF2-40B4-BE49-F238E27FC236}">
                <a16:creationId xmlns:a16="http://schemas.microsoft.com/office/drawing/2014/main" id="{357CC43E-FDB3-4B0D-B1B7-5B5B6D2590C2}"/>
              </a:ext>
            </a:extLst>
          </p:cNvPr>
          <p:cNvSpPr/>
          <p:nvPr/>
        </p:nvSpPr>
        <p:spPr>
          <a:xfrm rot="1725410" flipV="1">
            <a:off x="5308175" y="3242713"/>
            <a:ext cx="395145" cy="262503"/>
          </a:xfrm>
          <a:prstGeom prst="rightArrow">
            <a:avLst/>
          </a:prstGeom>
          <a:noFill/>
          <a:ln w="381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5D44ADE-9CA1-416E-9827-0D8275907538}"/>
              </a:ext>
            </a:extLst>
          </p:cNvPr>
          <p:cNvSpPr txBox="1"/>
          <p:nvPr/>
        </p:nvSpPr>
        <p:spPr>
          <a:xfrm>
            <a:off x="101513" y="4016997"/>
            <a:ext cx="6312503" cy="954107"/>
          </a:xfrm>
          <a:prstGeom prst="rect">
            <a:avLst/>
          </a:prstGeom>
          <a:noFill/>
        </p:spPr>
        <p:txBody>
          <a:bodyPr wrap="square">
            <a:spAutoFit/>
          </a:bodyPr>
          <a:lstStyle/>
          <a:p>
            <a:pPr lvl="0"/>
            <a:r>
              <a:rPr lang="en-US" sz="1400" b="1" dirty="0">
                <a:solidFill>
                  <a:schemeClr val="accent3"/>
                </a:solidFill>
                <a:ea typeface="Calibri" panose="020F0502020204030204" pitchFamily="34" charset="0"/>
                <a:cs typeface="Times New Roman" panose="02020603050405020304" pitchFamily="18" charset="0"/>
              </a:rPr>
              <a:t>Excitation wavelength: </a:t>
            </a:r>
            <a:r>
              <a:rPr lang="en-US" sz="1400" dirty="0">
                <a:solidFill>
                  <a:schemeClr val="accent3"/>
                </a:solidFill>
                <a:ea typeface="Calibri" panose="020F0502020204030204" pitchFamily="34" charset="0"/>
                <a:cs typeface="Times New Roman" panose="02020603050405020304" pitchFamily="18" charset="0"/>
              </a:rPr>
              <a:t>785 nm Laser power: 420 </a:t>
            </a:r>
            <a:r>
              <a:rPr lang="en-US" sz="1400" dirty="0" err="1">
                <a:solidFill>
                  <a:schemeClr val="accent3"/>
                </a:solidFill>
                <a:ea typeface="Calibri" panose="020F0502020204030204" pitchFamily="34" charset="0"/>
                <a:cs typeface="Times New Roman" panose="02020603050405020304" pitchFamily="18" charset="0"/>
              </a:rPr>
              <a:t>mW</a:t>
            </a:r>
            <a:endParaRPr lang="en-US" sz="1400" dirty="0">
              <a:solidFill>
                <a:schemeClr val="accent3"/>
              </a:solidFill>
              <a:ea typeface="Calibri" panose="020F0502020204030204" pitchFamily="34" charset="0"/>
              <a:cs typeface="Times New Roman" panose="02020603050405020304" pitchFamily="18" charset="0"/>
            </a:endParaRPr>
          </a:p>
          <a:p>
            <a:pPr lvl="0"/>
            <a:r>
              <a:rPr lang="en-US" sz="1400" b="1" dirty="0">
                <a:solidFill>
                  <a:schemeClr val="accent3"/>
                </a:solidFill>
                <a:cs typeface="Times New Roman" panose="02020603050405020304" pitchFamily="18" charset="0"/>
              </a:rPr>
              <a:t>Working distance: </a:t>
            </a:r>
            <a:r>
              <a:rPr lang="en-US" sz="1400" dirty="0">
                <a:solidFill>
                  <a:schemeClr val="accent3"/>
                </a:solidFill>
                <a:cs typeface="Times New Roman" panose="02020603050405020304" pitchFamily="18" charset="0"/>
              </a:rPr>
              <a:t>9 mm</a:t>
            </a:r>
          </a:p>
          <a:p>
            <a:pPr lvl="0"/>
            <a:r>
              <a:rPr lang="en-US" sz="1400" b="1" dirty="0">
                <a:solidFill>
                  <a:schemeClr val="accent3"/>
                </a:solidFill>
                <a:cs typeface="Times New Roman" panose="02020603050405020304" pitchFamily="18" charset="0"/>
              </a:rPr>
              <a:t>Laser beam diameter: </a:t>
            </a:r>
            <a:r>
              <a:rPr lang="en-US" sz="1400" dirty="0">
                <a:solidFill>
                  <a:schemeClr val="accent3"/>
                </a:solidFill>
                <a:cs typeface="Times New Roman" panose="02020603050405020304" pitchFamily="18" charset="0"/>
              </a:rPr>
              <a:t>105 </a:t>
            </a:r>
            <a:r>
              <a:rPr lang="el-GR" sz="1400" dirty="0">
                <a:solidFill>
                  <a:schemeClr val="accent3"/>
                </a:solidFill>
                <a:cs typeface="Times New Roman" panose="02020603050405020304" pitchFamily="18" charset="0"/>
              </a:rPr>
              <a:t>μ</a:t>
            </a:r>
            <a:r>
              <a:rPr lang="en-US" sz="1400" dirty="0">
                <a:solidFill>
                  <a:schemeClr val="accent3"/>
                </a:solidFill>
                <a:cs typeface="Times New Roman" panose="02020603050405020304" pitchFamily="18" charset="0"/>
              </a:rPr>
              <a:t>m</a:t>
            </a:r>
          </a:p>
          <a:p>
            <a:pPr lvl="0"/>
            <a:r>
              <a:rPr lang="en-US" sz="1400" b="1" dirty="0">
                <a:solidFill>
                  <a:schemeClr val="accent3"/>
                </a:solidFill>
                <a:cs typeface="Times New Roman" panose="02020603050405020304" pitchFamily="18" charset="0"/>
              </a:rPr>
              <a:t>Integration time: </a:t>
            </a:r>
            <a:r>
              <a:rPr lang="en-US" sz="1400" dirty="0">
                <a:solidFill>
                  <a:schemeClr val="accent3"/>
                </a:solidFill>
                <a:cs typeface="Times New Roman" panose="02020603050405020304" pitchFamily="18" charset="0"/>
              </a:rPr>
              <a:t>30 s</a:t>
            </a:r>
          </a:p>
        </p:txBody>
      </p:sp>
      <p:sp>
        <p:nvSpPr>
          <p:cNvPr id="38" name="TextBox 37">
            <a:extLst>
              <a:ext uri="{FF2B5EF4-FFF2-40B4-BE49-F238E27FC236}">
                <a16:creationId xmlns:a16="http://schemas.microsoft.com/office/drawing/2014/main" id="{02C51F69-36C0-4817-8E53-F94264CAB6B9}"/>
              </a:ext>
            </a:extLst>
          </p:cNvPr>
          <p:cNvSpPr txBox="1"/>
          <p:nvPr/>
        </p:nvSpPr>
        <p:spPr>
          <a:xfrm>
            <a:off x="5041360" y="4327646"/>
            <a:ext cx="4238513" cy="738664"/>
          </a:xfrm>
          <a:prstGeom prst="rect">
            <a:avLst/>
          </a:prstGeom>
          <a:noFill/>
        </p:spPr>
        <p:txBody>
          <a:bodyPr wrap="square">
            <a:spAutoFit/>
          </a:bodyPr>
          <a:lstStyle/>
          <a:p>
            <a:pPr marL="0" marR="0" algn="ctr">
              <a:spcBef>
                <a:spcPts val="0"/>
              </a:spcBef>
              <a:spcAft>
                <a:spcPts val="1000"/>
              </a:spcAft>
            </a:pPr>
            <a:r>
              <a:rPr lang="en-US" sz="1400" b="1" i="0" dirty="0">
                <a:solidFill>
                  <a:schemeClr val="accent3"/>
                </a:solidFill>
                <a:effectLst/>
                <a:latin typeface="+mn-lt"/>
                <a:ea typeface="Calibri" panose="020F0502020204030204" pitchFamily="34" charset="0"/>
                <a:cs typeface="Times New Roman" panose="02020603050405020304" pitchFamily="18" charset="0"/>
              </a:rPr>
              <a:t>Figure 4 </a:t>
            </a:r>
            <a:r>
              <a:rPr lang="en-US" sz="1400" i="0" dirty="0">
                <a:solidFill>
                  <a:schemeClr val="accent3"/>
                </a:solidFill>
                <a:effectLst/>
                <a:latin typeface="+mn-lt"/>
                <a:ea typeface="Calibri" panose="020F0502020204030204" pitchFamily="34" charset="0"/>
                <a:cs typeface="Times New Roman" panose="02020603050405020304" pitchFamily="18" charset="0"/>
              </a:rPr>
              <a:t>Raman spectra obtained during (a) deposition uniformity evaluation and (b) </a:t>
            </a:r>
            <a:r>
              <a:rPr lang="en-US" sz="1400" dirty="0">
                <a:solidFill>
                  <a:schemeClr val="accent3"/>
                </a:solidFill>
                <a:effectLst/>
                <a:latin typeface="+mn-lt"/>
                <a:ea typeface="Calibri" panose="020F0502020204030204" pitchFamily="34" charset="0"/>
              </a:rPr>
              <a:t>the mass calibration curve extraction</a:t>
            </a:r>
            <a:endParaRPr lang="en-US" sz="1400" i="1" dirty="0">
              <a:solidFill>
                <a:schemeClr val="accent3"/>
              </a:solidFill>
              <a:effectLst/>
              <a:latin typeface="+mn-lt"/>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97C25E61-82CD-4D47-8B4E-297565F80789}"/>
              </a:ext>
            </a:extLst>
          </p:cNvPr>
          <p:cNvSpPr txBox="1"/>
          <p:nvPr/>
        </p:nvSpPr>
        <p:spPr>
          <a:xfrm>
            <a:off x="5531354" y="172396"/>
            <a:ext cx="436338" cy="369332"/>
          </a:xfrm>
          <a:prstGeom prst="rect">
            <a:avLst/>
          </a:prstGeom>
          <a:noFill/>
        </p:spPr>
        <p:txBody>
          <a:bodyPr wrap="none" rtlCol="0">
            <a:spAutoFit/>
          </a:bodyPr>
          <a:lstStyle/>
          <a:p>
            <a:r>
              <a:rPr lang="en-US" dirty="0">
                <a:solidFill>
                  <a:schemeClr val="accent3"/>
                </a:solidFill>
                <a:latin typeface="Calibri" panose="020F0502020204030204" pitchFamily="34" charset="0"/>
              </a:rPr>
              <a:t>(a)</a:t>
            </a:r>
          </a:p>
        </p:txBody>
      </p:sp>
      <p:sp>
        <p:nvSpPr>
          <p:cNvPr id="43" name="TextBox 42">
            <a:extLst>
              <a:ext uri="{FF2B5EF4-FFF2-40B4-BE49-F238E27FC236}">
                <a16:creationId xmlns:a16="http://schemas.microsoft.com/office/drawing/2014/main" id="{0114406A-E53F-40A2-9ED1-710C6798695E}"/>
              </a:ext>
            </a:extLst>
          </p:cNvPr>
          <p:cNvSpPr txBox="1"/>
          <p:nvPr/>
        </p:nvSpPr>
        <p:spPr>
          <a:xfrm>
            <a:off x="5531354" y="2336094"/>
            <a:ext cx="447558" cy="369332"/>
          </a:xfrm>
          <a:prstGeom prst="rect">
            <a:avLst/>
          </a:prstGeom>
          <a:noFill/>
        </p:spPr>
        <p:txBody>
          <a:bodyPr wrap="none" rtlCol="0">
            <a:spAutoFit/>
          </a:bodyPr>
          <a:lstStyle/>
          <a:p>
            <a:r>
              <a:rPr lang="en-US" dirty="0">
                <a:solidFill>
                  <a:schemeClr val="accent3"/>
                </a:solidFill>
                <a:latin typeface="Calibri" panose="020F0502020204030204" pitchFamily="34" charset="0"/>
              </a:rPr>
              <a:t>(b)</a:t>
            </a:r>
          </a:p>
        </p:txBody>
      </p:sp>
    </p:spTree>
    <p:extLst>
      <p:ext uri="{BB962C8B-B14F-4D97-AF65-F5344CB8AC3E}">
        <p14:creationId xmlns:p14="http://schemas.microsoft.com/office/powerpoint/2010/main" val="3936819925"/>
      </p:ext>
    </p:extLst>
  </p:cSld>
  <p:clrMapOvr>
    <a:masterClrMapping/>
  </p:clrMapOvr>
  <p:transition advTm="12572">
    <p:fade/>
  </p:transition>
</p:sld>
</file>

<file path=ppt/theme/theme1.xml><?xml version="1.0" encoding="utf-8"?>
<a:theme xmlns:a="http://schemas.openxmlformats.org/drawingml/2006/main" name="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3969</TotalTime>
  <Words>2512</Words>
  <Application>Microsoft Office PowerPoint</Application>
  <PresentationFormat>On-screen Show (16:9)</PresentationFormat>
  <Paragraphs>191</Paragraphs>
  <Slides>16</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Times New Roman</vt:lpstr>
      <vt:lpstr>Lato</vt:lpstr>
      <vt:lpstr>Myriad Web Pro</vt:lpstr>
      <vt:lpstr>Calibri</vt:lpstr>
      <vt:lpstr>Courier New</vt:lpstr>
      <vt:lpstr>Wingdings</vt:lpstr>
      <vt:lpstr>Arial</vt:lpstr>
      <vt:lpstr>Cambria Math</vt:lpstr>
      <vt:lpstr>NCEH_ATSDR_combined</vt:lpstr>
      <vt:lpstr>Graph</vt:lpstr>
      <vt:lpstr>Evaluation of a Prototype, Triple-Tube, Water-based Nano Spot-Collector: Application to Microscopic and Spectroscopic Analysis of Aerosols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Soula Zervaki</cp:lastModifiedBy>
  <cp:revision>210</cp:revision>
  <dcterms:created xsi:type="dcterms:W3CDTF">2011-03-17T17:43:16Z</dcterms:created>
  <dcterms:modified xsi:type="dcterms:W3CDTF">2022-02-15T14:28:45Z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2021-09-28T14:06:09Z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3f8562d1-7342-4eb6-868c-d24e34741807</vt:lpwstr>
  </property>
  <property fmtid="{D5CDD505-2E9C-101B-9397-08002B2CF9AE}" pid="9" name="MSIP_Label_7b94a7b8-f06c-4dfe-bdcc-9b548fd58c31_ContentBits">
    <vt:lpwstr>0</vt:lpwstr>
  </property>
</Properties>
</file>